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94"/>
  </p:normalViewPr>
  <p:slideViewPr>
    <p:cSldViewPr snapToGrid="0">
      <p:cViewPr varScale="1">
        <p:scale>
          <a:sx n="95" d="100"/>
          <a:sy n="95" d="100"/>
        </p:scale>
        <p:origin x="20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BE73E-5F74-9648-8E02-38E78EA3CA5C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342F3-82E4-CE40-BA18-9B091F0BC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8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Coolcaesar</a:t>
            </a:r>
            <a:r>
              <a:rPr lang="en-US" dirty="0"/>
              <a:t> at the English-language Wikipedia, CC BY-SA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=395096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342F3-82E4-CE40-BA18-9B091F0BCB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Standard_Generalized_Markup_Language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342F3-82E4-CE40-BA18-9B091F0BCB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6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Ted_Nelson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342F3-82E4-CE40-BA18-9B091F0BCB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8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Browser_engine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342F3-82E4-CE40-BA18-9B091F0BCB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0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058938"/>
            <a:ext cx="10363200" cy="1470025"/>
          </a:xfrm>
          <a:solidFill>
            <a:schemeClr val="bg1">
              <a:alpha val="95000"/>
            </a:schemeClr>
          </a:solidFill>
          <a:effectLst>
            <a:softEdge rad="63500"/>
          </a:effectLst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baseline="0" dirty="0">
                <a:solidFill>
                  <a:schemeClr val="tx1"/>
                </a:solidFill>
              </a:rPr>
              <a:t>Click to edit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281186" y="2983610"/>
            <a:ext cx="7609479" cy="1009561"/>
          </a:xfrm>
          <a:solidFill>
            <a:schemeClr val="bg1">
              <a:alpha val="95000"/>
            </a:schemeClr>
          </a:solidFill>
          <a:effectLst>
            <a:softEdge rad="63500"/>
          </a:effectLst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8944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06051" y="6308727"/>
            <a:ext cx="1169155" cy="485424"/>
          </a:xfrm>
          <a:prstGeom prst="rect">
            <a:avLst/>
          </a:prstGeom>
        </p:spPr>
        <p:txBody>
          <a:bodyPr/>
          <a:lstStyle/>
          <a:p>
            <a:fld id="{E8415012-41D2-254E-AE3E-8A727B280489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E937-ACB1-E64D-897A-42310F61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ln w="25400">
            <a:solidFill>
              <a:schemeClr val="tx1"/>
            </a:solidFill>
          </a:ln>
        </p:spPr>
        <p:txBody>
          <a:bodyPr tIns="228600">
            <a:normAutofit/>
          </a:bodyPr>
          <a:lstStyle>
            <a:lvl1pPr marL="0" indent="0">
              <a:buNone/>
              <a:defRPr sz="2667" b="0" i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06051" y="6308727"/>
            <a:ext cx="1169155" cy="485424"/>
          </a:xfrm>
          <a:prstGeom prst="rect">
            <a:avLst/>
          </a:prstGeom>
        </p:spPr>
        <p:txBody>
          <a:bodyPr/>
          <a:lstStyle/>
          <a:p>
            <a:fld id="{E8415012-41D2-254E-AE3E-8A727B280489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E937-ACB1-E64D-897A-42310F61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2487"/>
            <a:ext cx="5321600" cy="4525963"/>
          </a:xfrm>
          <a:ln w="25400" cap="flat">
            <a:solidFill>
              <a:schemeClr val="tx1"/>
            </a:solidFill>
            <a:round/>
          </a:ln>
        </p:spPr>
        <p:txBody>
          <a:bodyPr tIns="228600">
            <a:normAutofit/>
          </a:bodyPr>
          <a:lstStyle>
            <a:lvl1pPr marL="0" indent="0">
              <a:buNone/>
              <a:defRPr sz="2667" b="0" i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06051" y="6308727"/>
            <a:ext cx="1169155" cy="485424"/>
          </a:xfrm>
          <a:prstGeom prst="rect">
            <a:avLst/>
          </a:prstGeom>
        </p:spPr>
        <p:txBody>
          <a:bodyPr/>
          <a:lstStyle/>
          <a:p>
            <a:fld id="{E8415012-41D2-254E-AE3E-8A727B280489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E937-ACB1-E64D-897A-42310F6159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3C3831-60B9-204A-AB0D-53E619F83C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0800" y="1592837"/>
            <a:ext cx="5321600" cy="4525963"/>
          </a:xfrm>
          <a:ln w="25400">
            <a:solidFill>
              <a:schemeClr val="tx1"/>
            </a:solidFill>
          </a:ln>
        </p:spPr>
        <p:txBody>
          <a:bodyPr tIns="228600">
            <a:normAutofit/>
          </a:bodyPr>
          <a:lstStyle>
            <a:lvl1pPr marL="0" indent="0">
              <a:buNone/>
              <a:defRPr sz="2667" b="0" i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85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06051" y="6308727"/>
            <a:ext cx="1169155" cy="485424"/>
          </a:xfrm>
          <a:prstGeom prst="rect">
            <a:avLst/>
          </a:prstGeom>
        </p:spPr>
        <p:txBody>
          <a:bodyPr/>
          <a:lstStyle/>
          <a:p>
            <a:fld id="{E8415012-41D2-254E-AE3E-8A727B280489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E937-ACB1-E64D-897A-42310F61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4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06051" y="6308727"/>
            <a:ext cx="1169155" cy="485424"/>
          </a:xfrm>
          <a:prstGeom prst="rect">
            <a:avLst/>
          </a:prstGeom>
        </p:spPr>
        <p:txBody>
          <a:bodyPr/>
          <a:lstStyle/>
          <a:p>
            <a:fld id="{E8415012-41D2-254E-AE3E-8A727B280489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E937-ACB1-E64D-897A-42310F61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06051" y="6308727"/>
            <a:ext cx="1169155" cy="485424"/>
          </a:xfrm>
          <a:prstGeom prst="rect">
            <a:avLst/>
          </a:prstGeom>
        </p:spPr>
        <p:txBody>
          <a:bodyPr/>
          <a:lstStyle/>
          <a:p>
            <a:fld id="{E8415012-41D2-254E-AE3E-8A727B280489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E937-ACB1-E64D-897A-42310F61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6887" y="6309418"/>
            <a:ext cx="8998226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2624" y="6308727"/>
            <a:ext cx="879777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7E937-ACB1-E64D-897A-42310F61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5EF59B-8C17-8CCE-1E9B-8C761FC03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the Web Works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D6A1B2-EBA1-FB26-BDBA-8D8AB3741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9387-44F4-1A7A-0BDC-0FEEC877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Client/Server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F0DC2-4BC2-E0CE-A1A4-2ABD4E62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TimBL</a:t>
            </a:r>
            <a:r>
              <a:rPr lang="en-US" dirty="0"/>
              <a:t> created the </a:t>
            </a:r>
            <a:r>
              <a:rPr lang="en-US" dirty="0" err="1"/>
              <a:t>HyperText</a:t>
            </a:r>
            <a:r>
              <a:rPr lang="en-US" dirty="0"/>
              <a:t> Transmission Protocol</a:t>
            </a:r>
          </a:p>
          <a:p>
            <a:pPr lvl="1"/>
            <a:r>
              <a:rPr lang="en-US" dirty="0"/>
              <a:t>Relatively simple and human readable</a:t>
            </a:r>
          </a:p>
          <a:p>
            <a:pPr lvl="1"/>
            <a:r>
              <a:rPr lang="en-US" dirty="0"/>
              <a:t>Very few commands</a:t>
            </a:r>
          </a:p>
          <a:p>
            <a:r>
              <a:rPr lang="en-US" dirty="0"/>
              <a:t>TCP/IP</a:t>
            </a:r>
          </a:p>
        </p:txBody>
      </p:sp>
    </p:spTree>
    <p:extLst>
      <p:ext uri="{BB962C8B-B14F-4D97-AF65-F5344CB8AC3E}">
        <p14:creationId xmlns:p14="http://schemas.microsoft.com/office/powerpoint/2010/main" val="14888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67D9-752E-DAFA-7584-7B9667AD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7EAE9-DE33-087D-31F7-89E5014ED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Estimates put 70% of humans use the web</a:t>
            </a:r>
          </a:p>
          <a:p>
            <a:r>
              <a:rPr lang="en-US" dirty="0"/>
              <a:t>With IoT more devices than humans</a:t>
            </a:r>
          </a:p>
        </p:txBody>
      </p:sp>
    </p:spTree>
    <p:extLst>
      <p:ext uri="{BB962C8B-B14F-4D97-AF65-F5344CB8AC3E}">
        <p14:creationId xmlns:p14="http://schemas.microsoft.com/office/powerpoint/2010/main" val="97012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6052-3935-1D03-6873-392E243E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90123-9A4E-8F85-E866-E96E29BEB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Original browser was also an editor and all pages were editable</a:t>
            </a:r>
          </a:p>
          <a:p>
            <a:pPr lvl="1"/>
            <a:r>
              <a:rPr lang="en-US" dirty="0"/>
              <a:t>Presaged wikis</a:t>
            </a:r>
          </a:p>
          <a:p>
            <a:r>
              <a:rPr lang="en-US" dirty="0"/>
              <a:t>In the early 1990's, the National Center for Supercomputer Applications (NCSA) at the University of Illinois Urbana-Champaign (UIUC) created both a browser (Mosaic) and a server (</a:t>
            </a:r>
            <a:r>
              <a:rPr lang="en-US" dirty="0" err="1"/>
              <a:t>HTTPd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608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6318-EC8F-8718-A49B-32FE592E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4F48A-762E-471D-57E8-F77A073B0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Mosaic become Netscape Navigator then Mozilla’s Firefox</a:t>
            </a:r>
          </a:p>
          <a:p>
            <a:r>
              <a:rPr lang="en-US" dirty="0" err="1"/>
              <a:t>HTTPd</a:t>
            </a:r>
            <a:r>
              <a:rPr lang="en-US" dirty="0"/>
              <a:t> became the Apache server</a:t>
            </a:r>
          </a:p>
        </p:txBody>
      </p:sp>
    </p:spTree>
    <p:extLst>
      <p:ext uri="{BB962C8B-B14F-4D97-AF65-F5344CB8AC3E}">
        <p14:creationId xmlns:p14="http://schemas.microsoft.com/office/powerpoint/2010/main" val="37533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7D98F-2981-6BFA-7B9F-48D05F93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Engines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96485-2E84-EBAC-B531-0F7E663D4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Mozilla/Firefox: Gecko</a:t>
            </a:r>
          </a:p>
          <a:p>
            <a:r>
              <a:rPr lang="en-US" dirty="0"/>
              <a:t>Apple/Safari: </a:t>
            </a:r>
            <a:r>
              <a:rPr lang="en-US" dirty="0" err="1"/>
              <a:t>Webkit</a:t>
            </a:r>
            <a:endParaRPr lang="en-US" dirty="0"/>
          </a:p>
          <a:p>
            <a:r>
              <a:rPr lang="en-US" dirty="0"/>
              <a:t>Google/Chrome forked from </a:t>
            </a:r>
            <a:r>
              <a:rPr lang="en-US" dirty="0" err="1"/>
              <a:t>Webkit</a:t>
            </a:r>
            <a:r>
              <a:rPr lang="en-US" dirty="0"/>
              <a:t>, now called Blink and used in Chromium (Chrome), Brave, etc.</a:t>
            </a:r>
          </a:p>
          <a:p>
            <a:r>
              <a:rPr lang="en-US" dirty="0"/>
              <a:t>Microsoft had its own (for IE) but now uses Blink/Chromium in Edge</a:t>
            </a:r>
          </a:p>
        </p:txBody>
      </p:sp>
    </p:spTree>
    <p:extLst>
      <p:ext uri="{BB962C8B-B14F-4D97-AF65-F5344CB8AC3E}">
        <p14:creationId xmlns:p14="http://schemas.microsoft.com/office/powerpoint/2010/main" val="42849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EB82-B11C-8C82-BF0B-7CEDD3EE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Wars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4D4BB-5DC7-93E6-0FAB-6506BFDEB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AOL etc. also had their own</a:t>
            </a:r>
          </a:p>
          <a:p>
            <a:r>
              <a:rPr lang="en-US" dirty="0"/>
              <a:t>Many were incompatible</a:t>
            </a:r>
          </a:p>
          <a:p>
            <a:r>
              <a:rPr lang="en-US" dirty="0"/>
              <a:t>Microsoft claimed could not remove browser</a:t>
            </a:r>
          </a:p>
          <a:p>
            <a:pPr lvl="1"/>
            <a:r>
              <a:rPr lang="en-US" dirty="0"/>
              <a:t>Proved wrong in court</a:t>
            </a:r>
          </a:p>
          <a:p>
            <a:r>
              <a:rPr lang="en-US" dirty="0"/>
              <a:t>World Wide Web Consortium (W3C) now creates many standard for the web</a:t>
            </a:r>
          </a:p>
        </p:txBody>
      </p:sp>
    </p:spTree>
    <p:extLst>
      <p:ext uri="{BB962C8B-B14F-4D97-AF65-F5344CB8AC3E}">
        <p14:creationId xmlns:p14="http://schemas.microsoft.com/office/powerpoint/2010/main" val="87757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D486-9C7C-8724-E039-22431B3F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44692-6A0F-E580-AD30-9C6673221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at Netscape in 1995</a:t>
            </a:r>
          </a:p>
          <a:p>
            <a:pPr lvl="1"/>
            <a:r>
              <a:rPr lang="en-US" dirty="0"/>
              <a:t>Mocha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LiveScript</a:t>
            </a:r>
            <a:r>
              <a:rPr lang="en-US" dirty="0">
                <a:sym typeface="Wingdings" pitchFamily="2" charset="2"/>
              </a:rPr>
              <a:t>  JavaScript</a:t>
            </a:r>
            <a:endParaRPr lang="en-US" dirty="0"/>
          </a:p>
          <a:p>
            <a:pPr lvl="1"/>
            <a:r>
              <a:rPr lang="en-US" dirty="0"/>
              <a:t>Microsoft countered with (incompatible) JScript</a:t>
            </a:r>
          </a:p>
          <a:p>
            <a:r>
              <a:rPr lang="en-US" dirty="0"/>
              <a:t>Now standardized by the European Computer Manufacturers Association (ECMA)</a:t>
            </a:r>
          </a:p>
        </p:txBody>
      </p:sp>
    </p:spTree>
    <p:extLst>
      <p:ext uri="{BB962C8B-B14F-4D97-AF65-F5344CB8AC3E}">
        <p14:creationId xmlns:p14="http://schemas.microsoft.com/office/powerpoint/2010/main" val="310850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1098-6E7F-E248-2F80-1C5A1B85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FC3EA-B619-8157-80B7-85E67C828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View Page Source</a:t>
            </a:r>
          </a:p>
          <a:p>
            <a:r>
              <a:rPr lang="en-US" dirty="0"/>
              <a:t>Developer tools</a:t>
            </a:r>
          </a:p>
        </p:txBody>
      </p:sp>
    </p:spTree>
    <p:extLst>
      <p:ext uri="{BB962C8B-B14F-4D97-AF65-F5344CB8AC3E}">
        <p14:creationId xmlns:p14="http://schemas.microsoft.com/office/powerpoint/2010/main" val="4030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FB84-3C52-C2FE-6017-840365BE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96AEE-4FB1-0799-0E17-03BC0857D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Elements</a:t>
            </a:r>
          </a:p>
          <a:p>
            <a:r>
              <a:rPr lang="en-US" dirty="0"/>
              <a:t>Console</a:t>
            </a:r>
          </a:p>
          <a:p>
            <a:r>
              <a:rPr lang="en-US" dirty="0"/>
              <a:t>Sources</a:t>
            </a:r>
          </a:p>
          <a:p>
            <a:r>
              <a:rPr lang="en-US" dirty="0"/>
              <a:t>Network</a:t>
            </a:r>
          </a:p>
          <a:p>
            <a:r>
              <a:rPr lang="en-US" dirty="0"/>
              <a:t>Performance</a:t>
            </a:r>
          </a:p>
          <a:p>
            <a:r>
              <a:rPr lang="en-US" dirty="0"/>
              <a:t>Application</a:t>
            </a:r>
          </a:p>
          <a:p>
            <a:r>
              <a:rPr lang="en-US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9518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90EBF2-23CE-8198-5FB4-73408003C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634" y="68263"/>
            <a:ext cx="10340731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8236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4D0A-6D16-BAF5-B7D2-B93785E4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EC03-9757-FDD8-53CD-FB13A78A6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Conseil </a:t>
            </a:r>
            <a:r>
              <a:rPr lang="en-US" dirty="0" err="1"/>
              <a:t>Européen</a:t>
            </a:r>
            <a:r>
              <a:rPr lang="en-US" dirty="0"/>
              <a:t> pour la Recherche </a:t>
            </a:r>
            <a:r>
              <a:rPr lang="en-US" dirty="0" err="1"/>
              <a:t>Nucléaire</a:t>
            </a:r>
            <a:endParaRPr lang="en-US" dirty="0"/>
          </a:p>
          <a:p>
            <a:pPr lvl="1"/>
            <a:r>
              <a:rPr lang="en-US" dirty="0"/>
              <a:t>1983: The discovery of W and Z bosons</a:t>
            </a:r>
          </a:p>
          <a:p>
            <a:pPr lvl="1"/>
            <a:r>
              <a:rPr lang="en-US" dirty="0"/>
              <a:t>1989: The determination of the number of light neutrino families</a:t>
            </a:r>
          </a:p>
          <a:p>
            <a:pPr lvl="1"/>
            <a:r>
              <a:rPr lang="en-US" dirty="0"/>
              <a:t>1999: The discovery of direct charge conjugation parity symmetry violation</a:t>
            </a:r>
          </a:p>
          <a:p>
            <a:pPr lvl="1"/>
            <a:r>
              <a:rPr lang="en-US" dirty="0"/>
              <a:t>2000: Discovered a new state of matter, the Quark Gluon Plasm</a:t>
            </a:r>
          </a:p>
          <a:p>
            <a:pPr lvl="1"/>
            <a:r>
              <a:rPr lang="en-US" dirty="0"/>
              <a:t>2012: A boson with mass around 125 GeV/c2 consistent with the long-sought Higgs boson</a:t>
            </a:r>
          </a:p>
        </p:txBody>
      </p:sp>
    </p:spTree>
    <p:extLst>
      <p:ext uri="{BB962C8B-B14F-4D97-AF65-F5344CB8AC3E}">
        <p14:creationId xmlns:p14="http://schemas.microsoft.com/office/powerpoint/2010/main" val="151489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100D90-55B0-66B4-C517-38510D245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34" y="68263"/>
            <a:ext cx="10340731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893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89283C-BBBD-0D66-3B3E-35E7445C0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34" y="68263"/>
            <a:ext cx="10340731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9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45400E-74F7-28AC-7EA0-C79464ABA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34" y="68263"/>
            <a:ext cx="10340731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8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C9AC3C-6624-9036-D066-2A9EFF65A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10" y="68263"/>
            <a:ext cx="10884979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239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5ACE7B-98C4-4445-534D-E22370229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10" y="68263"/>
            <a:ext cx="10884979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6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4F0E21-CD79-DE96-919D-580E1832F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10" y="68263"/>
            <a:ext cx="10884979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9BE1-ABDD-9953-71A0-A084F0B5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1596B-AD46-6854-F38B-364D637A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Initially used for text documents</a:t>
            </a:r>
          </a:p>
          <a:p>
            <a:pPr lvl="1"/>
            <a:r>
              <a:rPr lang="en-US" dirty="0"/>
              <a:t>Not the rich content we now have</a:t>
            </a:r>
          </a:p>
          <a:p>
            <a:r>
              <a:rPr lang="en-US" dirty="0"/>
              <a:t>HTTP/2 added resource pipelining for multiple requests to the same server</a:t>
            </a:r>
          </a:p>
          <a:p>
            <a:pPr lvl="1"/>
            <a:r>
              <a:rPr lang="en-US" dirty="0"/>
              <a:t>Not for sessions</a:t>
            </a:r>
          </a:p>
          <a:p>
            <a:pPr lvl="1"/>
            <a:r>
              <a:rPr lang="en-US" dirty="0"/>
              <a:t>Connection: keep-alive</a:t>
            </a:r>
          </a:p>
          <a:p>
            <a:pPr lvl="1"/>
            <a:r>
              <a:rPr lang="en-US" dirty="0"/>
              <a:t>Added server push for related content</a:t>
            </a:r>
          </a:p>
        </p:txBody>
      </p:sp>
    </p:spTree>
    <p:extLst>
      <p:ext uri="{BB962C8B-B14F-4D97-AF65-F5344CB8AC3E}">
        <p14:creationId xmlns:p14="http://schemas.microsoft.com/office/powerpoint/2010/main" val="276656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D98F4-BE83-BD6B-638F-BDF7293B2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55107-5737-3F33-9978-A1C0232E5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HTTP/3 uses UDP and QUIC instead of TCP</a:t>
            </a:r>
          </a:p>
        </p:txBody>
      </p:sp>
    </p:spTree>
    <p:extLst>
      <p:ext uri="{BB962C8B-B14F-4D97-AF65-F5344CB8AC3E}">
        <p14:creationId xmlns:p14="http://schemas.microsoft.com/office/powerpoint/2010/main" val="11530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3987-0278-B051-EA5E-36F48EC0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01FFC-4325-6266-7CE3-0A03240E1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</a:t>
            </a:r>
          </a:p>
          <a:p>
            <a:pPr lvl="1"/>
            <a:r>
              <a:rPr lang="en-US" dirty="0"/>
              <a:t>Request a resource</a:t>
            </a:r>
          </a:p>
          <a:p>
            <a:pPr lvl="1"/>
            <a:r>
              <a:rPr lang="en-US" dirty="0"/>
              <a:t>Safe, idempotent</a:t>
            </a:r>
          </a:p>
          <a:p>
            <a:r>
              <a:rPr lang="en-US" dirty="0"/>
              <a:t>HEAD</a:t>
            </a:r>
          </a:p>
          <a:p>
            <a:pPr lvl="1"/>
            <a:r>
              <a:rPr lang="en-US" dirty="0"/>
              <a:t>Request just the headers</a:t>
            </a:r>
          </a:p>
          <a:p>
            <a:pPr lvl="1"/>
            <a:r>
              <a:rPr lang="en-US" dirty="0"/>
              <a:t>Safe, idempotent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9C802-00C9-5AF5-9ED0-4E903D72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29B4C-3B17-4314-B4AD-C2ADAA7F5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</a:t>
            </a:r>
          </a:p>
          <a:p>
            <a:pPr lvl="1"/>
            <a:r>
              <a:rPr lang="en-US" dirty="0"/>
              <a:t>Add a resource to a collection</a:t>
            </a:r>
          </a:p>
          <a:p>
            <a:pPr lvl="1"/>
            <a:r>
              <a:rPr lang="en-US" dirty="0"/>
              <a:t>Unsafe and non-idempotent</a:t>
            </a:r>
          </a:p>
          <a:p>
            <a:r>
              <a:rPr lang="en-US" dirty="0"/>
              <a:t>PUT</a:t>
            </a:r>
          </a:p>
          <a:p>
            <a:pPr lvl="1"/>
            <a:r>
              <a:rPr lang="en-US" dirty="0"/>
              <a:t>Modify an existing resource or create a new one</a:t>
            </a:r>
          </a:p>
          <a:p>
            <a:pPr lvl="1"/>
            <a:r>
              <a:rPr lang="en-US" dirty="0"/>
              <a:t>Idempotent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513AD5-6BE8-C1DA-DAAB-7519F0EAE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2554" y="68263"/>
            <a:ext cx="6306892" cy="60388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317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6B0B-4EFB-36F6-9EF1-47E4EB0F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47FF8-ED24-FE57-1771-FFBC45652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PATCH</a:t>
            </a:r>
          </a:p>
          <a:p>
            <a:pPr lvl="1"/>
            <a:r>
              <a:rPr lang="en-US" dirty="0"/>
              <a:t>Modify (part of) an existing resource</a:t>
            </a:r>
          </a:p>
          <a:p>
            <a:pPr lvl="1"/>
            <a:r>
              <a:rPr lang="en-US" dirty="0"/>
              <a:t>Idempotent</a:t>
            </a:r>
          </a:p>
          <a:p>
            <a:r>
              <a:rPr lang="en-US" dirty="0"/>
              <a:t>DELETE</a:t>
            </a:r>
          </a:p>
          <a:p>
            <a:pPr lvl="1"/>
            <a:r>
              <a:rPr lang="en-US" dirty="0"/>
              <a:t>Delete a resource</a:t>
            </a:r>
          </a:p>
          <a:p>
            <a:pPr lvl="1"/>
            <a:r>
              <a:rPr lang="en-US" dirty="0"/>
              <a:t>Non-idempotent</a:t>
            </a:r>
          </a:p>
        </p:txBody>
      </p:sp>
    </p:spTree>
    <p:extLst>
      <p:ext uri="{BB962C8B-B14F-4D97-AF65-F5344CB8AC3E}">
        <p14:creationId xmlns:p14="http://schemas.microsoft.com/office/powerpoint/2010/main" val="73552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BC57-3790-BCC5-705E-D6AB79F9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Requests and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3DDF4-9CBA-B038-D67B-FEE13BF81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Requests and responses have the same form</a:t>
            </a:r>
          </a:p>
          <a:p>
            <a:pPr lvl="1"/>
            <a:r>
              <a:rPr lang="en-US" dirty="0"/>
              <a:t>a header with one or more lines</a:t>
            </a:r>
          </a:p>
          <a:p>
            <a:pPr lvl="1"/>
            <a:r>
              <a:rPr lang="en-US" dirty="0"/>
              <a:t>a blank line</a:t>
            </a:r>
          </a:p>
          <a:p>
            <a:pPr lvl="1"/>
            <a:r>
              <a:rPr lang="en-US" dirty="0"/>
              <a:t>a body</a:t>
            </a:r>
          </a:p>
          <a:p>
            <a:r>
              <a:rPr lang="en-US" dirty="0"/>
              <a:t>The body is optional for certain types of requests and responses</a:t>
            </a:r>
          </a:p>
        </p:txBody>
      </p:sp>
    </p:spTree>
    <p:extLst>
      <p:ext uri="{BB962C8B-B14F-4D97-AF65-F5344CB8AC3E}">
        <p14:creationId xmlns:p14="http://schemas.microsoft.com/office/powerpoint/2010/main" val="312717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048F94-1F0A-FFA0-D381-A437CDE9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Headers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1A5A-3883-E52B-D64F-BD2A922F4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Accept: text/</a:t>
            </a:r>
            <a:r>
              <a:rPr lang="en-US" sz="2000" dirty="0" err="1"/>
              <a:t>html,application</a:t>
            </a:r>
            <a:r>
              <a:rPr lang="en-US" sz="2000" dirty="0"/>
              <a:t>/</a:t>
            </a:r>
            <a:r>
              <a:rPr lang="en-US" sz="2000" dirty="0" err="1"/>
              <a:t>xhtml+xml,application</a:t>
            </a:r>
            <a:r>
              <a:rPr lang="en-US" sz="2000" dirty="0"/>
              <a:t>/</a:t>
            </a:r>
            <a:r>
              <a:rPr lang="en-US" sz="2000" dirty="0" err="1"/>
              <a:t>xml;q</a:t>
            </a:r>
            <a:r>
              <a:rPr lang="en-US" sz="2000" dirty="0"/>
              <a:t>=0.9,</a:t>
            </a:r>
          </a:p>
          <a:p>
            <a:r>
              <a:rPr lang="en-US" sz="2000" dirty="0"/>
              <a:t>    image/</a:t>
            </a:r>
            <a:r>
              <a:rPr lang="en-US" sz="2000" dirty="0" err="1"/>
              <a:t>avif,image</a:t>
            </a:r>
            <a:r>
              <a:rPr lang="en-US" sz="2000" dirty="0"/>
              <a:t>/</a:t>
            </a:r>
            <a:r>
              <a:rPr lang="en-US" sz="2000" dirty="0" err="1"/>
              <a:t>webp,image</a:t>
            </a:r>
            <a:r>
              <a:rPr lang="en-US" sz="2000" dirty="0"/>
              <a:t>/</a:t>
            </a:r>
            <a:r>
              <a:rPr lang="en-US" sz="2000" dirty="0" err="1"/>
              <a:t>apng</a:t>
            </a:r>
            <a:r>
              <a:rPr lang="en-US" sz="2000" dirty="0"/>
              <a:t>,*/*;q=0.8</a:t>
            </a:r>
          </a:p>
          <a:p>
            <a:r>
              <a:rPr lang="en-US" sz="2000" dirty="0"/>
              <a:t>Encoding: </a:t>
            </a:r>
            <a:r>
              <a:rPr lang="en-US" sz="2000" dirty="0" err="1"/>
              <a:t>gzip</a:t>
            </a:r>
            <a:r>
              <a:rPr lang="en-US" sz="2000" dirty="0"/>
              <a:t>, deflate, </a:t>
            </a:r>
            <a:r>
              <a:rPr lang="en-US" sz="2000" dirty="0" err="1"/>
              <a:t>br</a:t>
            </a:r>
            <a:endParaRPr lang="en-US" sz="2000" dirty="0"/>
          </a:p>
          <a:p>
            <a:r>
              <a:rPr lang="en-US" sz="2000" dirty="0"/>
              <a:t>Accept-Language: </a:t>
            </a:r>
            <a:r>
              <a:rPr lang="en-US" sz="2000" dirty="0" err="1"/>
              <a:t>en-US,en;q</a:t>
            </a:r>
            <a:r>
              <a:rPr lang="en-US" sz="2000" dirty="0"/>
              <a:t>=0.9</a:t>
            </a:r>
          </a:p>
          <a:p>
            <a:r>
              <a:rPr lang="en-US" sz="2000" dirty="0"/>
              <a:t>Cache-Control: no-cache</a:t>
            </a:r>
          </a:p>
          <a:p>
            <a:r>
              <a:rPr lang="en-US" sz="2000" dirty="0"/>
              <a:t>Pragma: no-cache</a:t>
            </a:r>
          </a:p>
          <a:p>
            <a:r>
              <a:rPr lang="en-US" sz="2000" dirty="0"/>
              <a:t>Connection: keep-alive</a:t>
            </a:r>
          </a:p>
          <a:p>
            <a:r>
              <a:rPr lang="en-US" sz="2000" dirty="0"/>
              <a:t>Host: localhost:3000</a:t>
            </a:r>
          </a:p>
          <a:p>
            <a:r>
              <a:rPr lang="en-US" sz="2000" dirty="0"/>
              <a:t>User-Agent: Mozilla/5.0 (Macintosh; Intel Mac OS X 10_15_7) </a:t>
            </a:r>
            <a:r>
              <a:rPr lang="en-US" sz="2000" dirty="0" err="1"/>
              <a:t>AppleWebKit</a:t>
            </a:r>
            <a:r>
              <a:rPr lang="en-US" sz="2000" dirty="0"/>
              <a:t>/537.36 (KHTML, like Gecko) Chrome/108.0.0.0 Safari/537.36</a:t>
            </a:r>
          </a:p>
        </p:txBody>
      </p:sp>
    </p:spTree>
    <p:extLst>
      <p:ext uri="{BB962C8B-B14F-4D97-AF65-F5344CB8AC3E}">
        <p14:creationId xmlns:p14="http://schemas.microsoft.com/office/powerpoint/2010/main" val="31874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2A97-1415-1AF2-4CD2-E49B1A53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E3C39-F21E-4087-7B00-5217CCC49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100 codes are informational</a:t>
            </a:r>
          </a:p>
          <a:p>
            <a:r>
              <a:rPr lang="en-US" dirty="0"/>
              <a:t>The 200 codes are the success message</a:t>
            </a:r>
          </a:p>
          <a:p>
            <a:r>
              <a:rPr lang="en-US" dirty="0"/>
              <a:t>The 300 codes specify redirection</a:t>
            </a:r>
          </a:p>
          <a:p>
            <a:r>
              <a:rPr lang="en-US" dirty="0"/>
              <a:t>The 400 codes are client errors</a:t>
            </a:r>
          </a:p>
          <a:p>
            <a:r>
              <a:rPr lang="en-US" dirty="0"/>
              <a:t>The 500 codes are server errors</a:t>
            </a:r>
          </a:p>
        </p:txBody>
      </p:sp>
    </p:spTree>
    <p:extLst>
      <p:ext uri="{BB962C8B-B14F-4D97-AF65-F5344CB8AC3E}">
        <p14:creationId xmlns:p14="http://schemas.microsoft.com/office/powerpoint/2010/main" val="9607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5F805C-FE9F-9BF3-FC73-56BF4792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Response Headers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DEAC71-2646-105E-D36D-C3951D1DB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Content-Type: text/html; charset=utf-8</a:t>
            </a:r>
          </a:p>
          <a:p>
            <a:r>
              <a:rPr lang="en-US" dirty="0"/>
              <a:t>ETag: W/"95169fc2a0f58a5c49be68df615b2034”</a:t>
            </a:r>
          </a:p>
          <a:p>
            <a:r>
              <a:rPr lang="en-US" dirty="0"/>
              <a:t>Cache-Control: max-age=0, private, must-revalidate</a:t>
            </a:r>
          </a:p>
        </p:txBody>
      </p:sp>
    </p:spTree>
    <p:extLst>
      <p:ext uri="{BB962C8B-B14F-4D97-AF65-F5344CB8AC3E}">
        <p14:creationId xmlns:p14="http://schemas.microsoft.com/office/powerpoint/2010/main" val="23344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E6FA77-E181-019A-5D2D-051C58CAA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149" r="1" b="17476"/>
          <a:stretch/>
        </p:blipFill>
        <p:spPr>
          <a:xfrm>
            <a:off x="120650" y="68263"/>
            <a:ext cx="11950700" cy="6038850"/>
          </a:xfrm>
          <a:noFill/>
        </p:spPr>
      </p:pic>
    </p:spTree>
    <p:extLst>
      <p:ext uri="{BB962C8B-B14F-4D97-AF65-F5344CB8AC3E}">
        <p14:creationId xmlns:p14="http://schemas.microsoft.com/office/powerpoint/2010/main" val="332149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C87E5-A176-78DD-1105-A1EC4279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7A8B3-7092-EF13-EC88-89BB544DF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Founded in 1985 by CEO Steve Jobs</a:t>
            </a:r>
          </a:p>
          <a:p>
            <a:r>
              <a:rPr lang="en-US" dirty="0"/>
              <a:t>~50,000 made</a:t>
            </a:r>
          </a:p>
          <a:p>
            <a:r>
              <a:rPr lang="en-US" dirty="0"/>
              <a:t>Apple purchased NeXT in 1997 for $427 million</a:t>
            </a:r>
          </a:p>
          <a:p>
            <a:r>
              <a:rPr lang="en-US" dirty="0"/>
              <a:t>macOS based on </a:t>
            </a:r>
            <a:r>
              <a:rPr lang="en-US" dirty="0" err="1"/>
              <a:t>NexTSTEP</a:t>
            </a:r>
            <a:endParaRPr lang="en-US" dirty="0"/>
          </a:p>
          <a:p>
            <a:pPr lvl="1"/>
            <a:r>
              <a:rPr lang="en-US" dirty="0"/>
              <a:t>The kernel of </a:t>
            </a:r>
            <a:r>
              <a:rPr lang="en-US" dirty="0" err="1"/>
              <a:t>NeXTSTEP</a:t>
            </a:r>
            <a:r>
              <a:rPr lang="en-US" dirty="0"/>
              <a:t> is based upon the Mach kernel, which was originally developed at Carnegie Mellon University</a:t>
            </a:r>
          </a:p>
        </p:txBody>
      </p:sp>
    </p:spTree>
    <p:extLst>
      <p:ext uri="{BB962C8B-B14F-4D97-AF65-F5344CB8AC3E}">
        <p14:creationId xmlns:p14="http://schemas.microsoft.com/office/powerpoint/2010/main" val="31645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58467-0632-3260-57B4-6348D255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 Berners-Lee (</a:t>
            </a:r>
            <a:r>
              <a:rPr lang="en-US" dirty="0" err="1"/>
              <a:t>TimBL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8A717-35ED-66B7-D831-D56088C39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Combined several existing technologies to create a usable and flexible platform</a:t>
            </a:r>
          </a:p>
          <a:p>
            <a:pPr lvl="1"/>
            <a:r>
              <a:rPr lang="en-US" dirty="0"/>
              <a:t>Standard Generalized Markup Language (SGML), the basis of the Hyper Text Markup Language (HTML)</a:t>
            </a:r>
          </a:p>
          <a:p>
            <a:pPr lvl="1"/>
            <a:r>
              <a:rPr lang="en-US" dirty="0"/>
              <a:t>Hypertext</a:t>
            </a:r>
          </a:p>
          <a:p>
            <a:pPr lvl="1"/>
            <a:r>
              <a:rPr lang="en-US" dirty="0"/>
              <a:t>Client/server</a:t>
            </a:r>
          </a:p>
          <a:p>
            <a:pPr lvl="1"/>
            <a:r>
              <a:rPr lang="en-US" dirty="0"/>
              <a:t>TCP/IP</a:t>
            </a:r>
          </a:p>
        </p:txBody>
      </p:sp>
    </p:spTree>
    <p:extLst>
      <p:ext uri="{BB962C8B-B14F-4D97-AF65-F5344CB8AC3E}">
        <p14:creationId xmlns:p14="http://schemas.microsoft.com/office/powerpoint/2010/main" val="39466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F52-022F-14AB-5689-DF10DE02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BC49-1B5E-36BC-7AC9-A3AC5C90F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SGML descended from IBM's Generalized Markup Language (GML), which Charles Goldfarb, Edward Mosher, and Raymond Lorie developed in the 1960s</a:t>
            </a:r>
          </a:p>
          <a:p>
            <a:r>
              <a:rPr lang="en-US" dirty="0"/>
              <a:t>Goldfarb, editor of the international standard, coined the "GML" term using their surname initials</a:t>
            </a:r>
          </a:p>
          <a:p>
            <a:r>
              <a:rPr lang="en-US" dirty="0"/>
              <a:t>Now an ISO standard</a:t>
            </a:r>
          </a:p>
        </p:txBody>
      </p:sp>
    </p:spTree>
    <p:extLst>
      <p:ext uri="{BB962C8B-B14F-4D97-AF65-F5344CB8AC3E}">
        <p14:creationId xmlns:p14="http://schemas.microsoft.com/office/powerpoint/2010/main" val="282242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F65F-A609-D46E-0BDA-D649656B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SGML Postulates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4FEB3-4952-2065-CE2A-DDD005BB7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Declarative</a:t>
            </a:r>
          </a:p>
          <a:p>
            <a:pPr lvl="1"/>
            <a:r>
              <a:rPr lang="en-US" dirty="0"/>
              <a:t>Markup should describe a document's structure and other attributes rather than specify the processing that needs to be performed, because it is less likely to conflict with future developments</a:t>
            </a:r>
          </a:p>
          <a:p>
            <a:r>
              <a:rPr lang="en-US" dirty="0"/>
              <a:t>Rigorous</a:t>
            </a:r>
          </a:p>
          <a:p>
            <a:pPr lvl="1"/>
            <a:r>
              <a:rPr lang="en-US" dirty="0"/>
              <a:t>In order to allow markup to take advantage of the techniques available for processing, markup should rigorously define objects like programs and databases.</a:t>
            </a:r>
          </a:p>
        </p:txBody>
      </p:sp>
    </p:spTree>
    <p:extLst>
      <p:ext uri="{BB962C8B-B14F-4D97-AF65-F5344CB8AC3E}">
        <p14:creationId xmlns:p14="http://schemas.microsoft.com/office/powerpoint/2010/main" val="26510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01D2-5DE4-F040-0859-874200FA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12E48-BC5D-F704-35E3-3BAB1DC4F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 coined in 1963 by Ted Nelson to describe how documents can be connected to other documents via links</a:t>
            </a:r>
          </a:p>
          <a:p>
            <a:pPr lvl="1"/>
            <a:r>
              <a:rPr lang="en-US" dirty="0"/>
              <a:t>Founded Project Xanadu in 1960, with the goal of creating a computer network with a simple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28721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MSU Denver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gnella" id="{9B7AACB3-BED8-6844-ADDB-C87436244734}" vid="{7749C953-94DA-D341-AC03-734E71A764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Cognella</Template>
  <TotalTime>6978</TotalTime>
  <Words>900</Words>
  <Application>Microsoft Macintosh PowerPoint</Application>
  <PresentationFormat>Widescreen</PresentationFormat>
  <Paragraphs>138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Menlo</vt:lpstr>
      <vt:lpstr>Wingdings</vt:lpstr>
      <vt:lpstr>MSU Denver 16x9</vt:lpstr>
      <vt:lpstr>How the Web Works</vt:lpstr>
      <vt:lpstr>CERN</vt:lpstr>
      <vt:lpstr>PowerPoint Presentation</vt:lpstr>
      <vt:lpstr>PowerPoint Presentation</vt:lpstr>
      <vt:lpstr>NeXT</vt:lpstr>
      <vt:lpstr>Tim Berners-Lee (TimBL)</vt:lpstr>
      <vt:lpstr>SGML</vt:lpstr>
      <vt:lpstr>SGML Postulates</vt:lpstr>
      <vt:lpstr>Hypertext</vt:lpstr>
      <vt:lpstr>Client/Server</vt:lpstr>
      <vt:lpstr>Everywhere</vt:lpstr>
      <vt:lpstr>Browsers</vt:lpstr>
      <vt:lpstr>Browsers</vt:lpstr>
      <vt:lpstr>Rendering Engines</vt:lpstr>
      <vt:lpstr>Browser Wars</vt:lpstr>
      <vt:lpstr>JavaScript</vt:lpstr>
      <vt:lpstr>Browser Tools</vt:lpstr>
      <vt:lpstr>Developer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 Versions</vt:lpstr>
      <vt:lpstr>HTTP Versions</vt:lpstr>
      <vt:lpstr>HTTP Methods</vt:lpstr>
      <vt:lpstr>HTTP Methods</vt:lpstr>
      <vt:lpstr>HTTP Methods</vt:lpstr>
      <vt:lpstr>Requests and Responses</vt:lpstr>
      <vt:lpstr>Request Headers</vt:lpstr>
      <vt:lpstr>Status Codes</vt:lpstr>
      <vt:lpstr>Response Headers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 Web Works</dc:title>
  <dc:creator>Steven J Beaty</dc:creator>
  <cp:lastModifiedBy>Steve Beaty</cp:lastModifiedBy>
  <cp:revision>23</cp:revision>
  <dcterms:created xsi:type="dcterms:W3CDTF">2023-10-18T13:52:27Z</dcterms:created>
  <dcterms:modified xsi:type="dcterms:W3CDTF">2024-04-29T12:32:33Z</dcterms:modified>
</cp:coreProperties>
</file>