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notesMasterIdLst>
    <p:notesMasterId r:id="rId7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7"/>
  </p:normalViewPr>
  <p:slideViewPr>
    <p:cSldViewPr snapToGrid="0">
      <p:cViewPr varScale="1">
        <p:scale>
          <a:sx n="84" d="100"/>
          <a:sy n="84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4AD53-B32D-C140-B1EF-3AA5C844E3CC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C4CF2-F628-2745-AAE9-2B5307701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5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C4CF2-F628-2745-AAE9-2B53077012C1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3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C4CF2-F628-2745-AAE9-2B53077012C1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97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C4CF2-F628-2745-AAE9-2B53077012C1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19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058938"/>
            <a:ext cx="10363200" cy="1470025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baseline="0" dirty="0">
                <a:solidFill>
                  <a:schemeClr val="tx1"/>
                </a:solidFill>
              </a:rPr>
              <a:t>Click to edit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1186" y="2983610"/>
            <a:ext cx="7609479" cy="1009561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4663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B81ECC85-AFE0-C249-B7B8-61A52844C17E}" type="datetime5">
              <a:rPr lang="en-US" smtClean="0"/>
              <a:t>28-Oct-25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D3C3453-6596-1340-01B9-8877C1567E49}"/>
              </a:ext>
            </a:extLst>
          </p:cNvPr>
          <p:cNvSpPr txBox="1">
            <a:spLocks/>
          </p:cNvSpPr>
          <p:nvPr userDrawn="1"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1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F2E4E05D-C966-5845-BEBD-042485385735}" type="datetime5">
              <a:rPr lang="en-US" smtClean="0"/>
              <a:t>28-Oct-25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9887BBEB-32D5-2D50-07CA-3F51A75FA0E8}"/>
              </a:ext>
            </a:extLst>
          </p:cNvPr>
          <p:cNvSpPr txBox="1">
            <a:spLocks/>
          </p:cNvSpPr>
          <p:nvPr userDrawn="1"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7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2487"/>
            <a:ext cx="5321600" cy="4525963"/>
          </a:xfrm>
          <a:ln w="25400" cap="flat">
            <a:solidFill>
              <a:schemeClr val="tx1"/>
            </a:solidFill>
            <a:round/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58ACF659-EF88-2B45-A576-F85780E7DB9B}" type="datetime5">
              <a:rPr lang="en-US" smtClean="0"/>
              <a:t>28-Oct-25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3C3831-60B9-204A-AB0D-53E619F83C5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60800" y="1592837"/>
            <a:ext cx="53216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7DDEEDF1-8A77-85F3-9C93-920E453307BB}"/>
              </a:ext>
            </a:extLst>
          </p:cNvPr>
          <p:cNvSpPr txBox="1">
            <a:spLocks/>
          </p:cNvSpPr>
          <p:nvPr userDrawn="1"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4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58D37E5E-00C5-534E-A15C-41F0900565AD}" type="datetime5">
              <a:rPr lang="en-US" smtClean="0"/>
              <a:t>28-Oct-25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BC7257D9-CFE4-6187-731B-973A817958BF}"/>
              </a:ext>
            </a:extLst>
          </p:cNvPr>
          <p:cNvSpPr txBox="1">
            <a:spLocks/>
          </p:cNvSpPr>
          <p:nvPr userDrawn="1"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5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7863BC3A-EEBB-604F-BA5E-9BB6AC27E8D5}" type="datetime5">
              <a:rPr lang="en-US" smtClean="0"/>
              <a:t>28-Oct-25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46DE585-182D-C90D-7BFC-E67326368F83}"/>
              </a:ext>
            </a:extLst>
          </p:cNvPr>
          <p:cNvSpPr txBox="1">
            <a:spLocks/>
          </p:cNvSpPr>
          <p:nvPr userDrawn="1"/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E145AF-2465-1345-A673-F2664B07CED8}" type="datetime5">
              <a:rPr lang="en-US" smtClean="0"/>
              <a:pPr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97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73208" y="6327488"/>
            <a:ext cx="8605793" cy="487680"/>
          </a:xfrm>
        </p:spPr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45942" y="6308726"/>
            <a:ext cx="879777" cy="487680"/>
          </a:xfrm>
        </p:spPr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ED4BD15D-B8F3-E5F7-61A8-F1581CE5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59E145AF-2465-1345-A673-F2664B07CED8}" type="datetime5">
              <a:rPr lang="en-US" smtClean="0"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87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55B-3757-0FEC-8150-652A2829B6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921168"/>
            <a:ext cx="9144000" cy="1015663"/>
          </a:xfrm>
        </p:spPr>
        <p:txBody>
          <a:bodyPr anchor="ctr" anchorCtr="0">
            <a:sp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3134-95A2-6423-76C0-9D75A168C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9136A-AC76-DC4C-98DA-7FB51FBB5081}" type="datetime5">
              <a:rPr lang="en-US" smtClean="0"/>
              <a:t>28-Oct-25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9F5F4-E2F3-BFD8-53AA-6A6F195F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0BEB-A9D1-FF29-0E8C-A755B6F9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9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808" y="6308726"/>
            <a:ext cx="8605793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© Steve Beaty and others as cited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95113" y="6308726"/>
            <a:ext cx="879777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BAC88-EF5B-3148-888C-824478CD1B0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6740CB2-DC30-5DDB-24B8-219C9C3F5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5141" y="6308726"/>
            <a:ext cx="1169155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anchor="ctr" anchorCtr="0"/>
          <a:lstStyle>
            <a:lvl1pPr algn="ctr">
              <a:defRPr sz="1600"/>
            </a:lvl1pPr>
          </a:lstStyle>
          <a:p>
            <a:fld id="{59E145AF-2465-1345-A673-F2664B07CED8}" type="datetime5">
              <a:rPr lang="en-US" smtClean="0"/>
              <a:t>28-Oct-25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5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hdr="0"/>
  <p:txStyles>
    <p:titleStyle>
      <a:lvl1pPr algn="ctr" defTabSz="6095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570FE-74EA-513B-DE2E-12D78553C0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Five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2A9CA-5C69-3AEC-0F9C-3E37BF0A3C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Controllers</a:t>
            </a:r>
          </a:p>
        </p:txBody>
      </p:sp>
    </p:spTree>
    <p:extLst>
      <p:ext uri="{BB962C8B-B14F-4D97-AF65-F5344CB8AC3E}">
        <p14:creationId xmlns:p14="http://schemas.microsoft.com/office/powerpoint/2010/main" val="3712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64C564-5406-9F09-57A4-D652E2E41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 Notation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2023F9-A74F-6274-734D-766381AE7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Words starting with : are variables:</a:t>
            </a:r>
          </a:p>
          <a:p>
            <a:pPr lvl="1"/>
            <a:r>
              <a:rPr lang="en-US" dirty="0"/>
              <a:t>:format - Allows .</a:t>
            </a:r>
            <a:r>
              <a:rPr lang="en-US" dirty="0" err="1"/>
              <a:t>json</a:t>
            </a:r>
            <a:r>
              <a:rPr lang="en-US" dirty="0"/>
              <a:t>, .html extensions</a:t>
            </a:r>
          </a:p>
          <a:p>
            <a:pPr lvl="1"/>
            <a:r>
              <a:rPr lang="en-US" dirty="0"/>
              <a:t>:id - Passed to controller as params[:id]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http://localhost:3000/items/17</a:t>
            </a:r>
          </a:p>
          <a:p>
            <a:r>
              <a:rPr lang="en-US" dirty="0"/>
              <a:t>Calls </a:t>
            </a:r>
            <a:r>
              <a:rPr lang="en-US" dirty="0" err="1"/>
              <a:t>items#show</a:t>
            </a:r>
            <a:r>
              <a:rPr lang="en-US" dirty="0"/>
              <a:t> with params[:id] = 17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E2EDA4-13C8-1C53-3FFB-F42DC701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912FEF-F02F-1A27-4783-2F35173F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42EC1-506A-5C81-53AB-CDDF75897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2FA2-835E-8F4B-98D8-B158DB0E4BD7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6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69411-1516-27BB-D6B0-ACD990E98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</a:t>
            </a:r>
            <a:r>
              <a:rPr lang="en-US" dirty="0" err="1"/>
              <a:t>Paramater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9EE60-89FE-21B5-9024-50214830C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.:format pattern allows multiple response types:</a:t>
            </a:r>
          </a:p>
          <a:p>
            <a:r>
              <a:rPr lang="en-US" dirty="0"/>
              <a:t>HTML response</a:t>
            </a:r>
          </a:p>
          <a:p>
            <a:pPr lvl="1"/>
            <a:r>
              <a:rPr lang="en-US" dirty="0"/>
              <a:t>http://localhost:3000/items</a:t>
            </a:r>
          </a:p>
          <a:p>
            <a:r>
              <a:rPr lang="en-US" dirty="0"/>
              <a:t>JSON Response:</a:t>
            </a:r>
          </a:p>
          <a:p>
            <a:pPr lvl="1"/>
            <a:r>
              <a:rPr lang="en-US" dirty="0"/>
              <a:t>http://localhost:3000/</a:t>
            </a:r>
            <a:r>
              <a:rPr lang="en-US" dirty="0" err="1"/>
              <a:t>items.json</a:t>
            </a:r>
            <a:endParaRPr lang="en-US" dirty="0"/>
          </a:p>
          <a:p>
            <a:r>
              <a:rPr lang="en-US" dirty="0"/>
              <a:t>Same controller method, different output format!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B3122-2BE3-076A-DEBA-63563487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D984F-A2B9-DFB1-5B8F-01C39644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28BC95-BB95-F8DC-9A04-DF9EF20D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3C2D-68C5-FF4B-BEB8-2ACEB38C3AD4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0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0F716-6C30-BAC8-3347-22F176FE2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RESTful Routes with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7C3FA-F837-25D9-F5FF-208C980C1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All eight standard routes created with one line </a:t>
            </a:r>
          </a:p>
          <a:p>
            <a:pPr lvl="1"/>
            <a:r>
              <a:rPr lang="en-US" dirty="0"/>
              <a:t>resources :items</a:t>
            </a:r>
          </a:p>
          <a:p>
            <a:r>
              <a:rPr lang="en-US" dirty="0"/>
              <a:t>This single line in config/</a:t>
            </a:r>
            <a:r>
              <a:rPr lang="en-US" dirty="0" err="1"/>
              <a:t>routes.rb</a:t>
            </a:r>
            <a:r>
              <a:rPr lang="en-US" dirty="0"/>
              <a:t> generates all CRUD operations:</a:t>
            </a:r>
          </a:p>
          <a:p>
            <a:pPr lvl="1"/>
            <a:r>
              <a:rPr lang="en-US" dirty="0"/>
              <a:t>Index (list all)</a:t>
            </a:r>
          </a:p>
          <a:p>
            <a:pPr lvl="1"/>
            <a:r>
              <a:rPr lang="en-US" dirty="0"/>
              <a:t>Show (view one)</a:t>
            </a:r>
          </a:p>
          <a:p>
            <a:pPr lvl="1"/>
            <a:r>
              <a:rPr lang="en-US" dirty="0"/>
              <a:t>New (form for creating)</a:t>
            </a:r>
          </a:p>
          <a:p>
            <a:pPr lvl="1"/>
            <a:r>
              <a:rPr lang="en-US" dirty="0"/>
              <a:t>Create (save new)</a:t>
            </a:r>
          </a:p>
          <a:p>
            <a:pPr lvl="1"/>
            <a:r>
              <a:rPr lang="en-US" dirty="0"/>
              <a:t>Edit (form for updating)</a:t>
            </a:r>
          </a:p>
          <a:p>
            <a:pPr lvl="1"/>
            <a:r>
              <a:rPr lang="en-US" dirty="0"/>
              <a:t>Update (save changes)</a:t>
            </a:r>
          </a:p>
          <a:p>
            <a:pPr lvl="1"/>
            <a:r>
              <a:rPr lang="en-US" dirty="0"/>
              <a:t>Destroy (delete)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E4B210-1AB6-EA23-E8BB-B5267F6F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5823B2-FAA6-F26A-CE80-C456F9F7E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AD5AF3-5D43-2218-C335-70645B8E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5444-3734-674A-9A2E-14043CEA286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39ECC-548B-FA1D-15C1-CF2757C29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Controller Actions/Methods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CFAE3-3012-C16D-E799-2A8E47D5F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Actions are methods in controllers that:</a:t>
            </a:r>
          </a:p>
          <a:p>
            <a:pPr lvl="1"/>
            <a:r>
              <a:rPr lang="en-US" dirty="0"/>
              <a:t>Accept data from the router</a:t>
            </a:r>
          </a:p>
          <a:p>
            <a:pPr lvl="1"/>
            <a:r>
              <a:rPr lang="en-US" dirty="0"/>
              <a:t>Perform operations on data and models</a:t>
            </a:r>
          </a:p>
          <a:p>
            <a:pPr lvl="1"/>
            <a:r>
              <a:rPr lang="en-US" dirty="0"/>
              <a:t>Interact with the database</a:t>
            </a:r>
          </a:p>
          <a:p>
            <a:pPr lvl="1"/>
            <a:r>
              <a:rPr lang="en-US" dirty="0"/>
              <a:t>Automatically render associated views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7FF65-703F-9DB7-B886-0EB43292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9EDB4-90C1-23DC-744A-6D6666A96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C8BACC-ADF6-012B-C59D-1C08EC214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881E-771B-4D47-A702-8BC2F50ED8E2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26535-2B54-17F1-ED7B-6FD16BCB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Index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4DC66-2072-A758-1F42-53BFB4B84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Lists all items of a resource: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index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@items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Default behavior:</a:t>
            </a:r>
          </a:p>
          <a:p>
            <a:pPr lvl="1"/>
            <a:r>
              <a:rPr lang="en-US" dirty="0"/>
              <a:t>Automatically renders app/views/items/</a:t>
            </a:r>
            <a:r>
              <a:rPr lang="en-US" dirty="0" err="1"/>
              <a:t>index.html.erb</a:t>
            </a:r>
            <a:endParaRPr lang="en-US" dirty="0"/>
          </a:p>
          <a:p>
            <a:pPr lvl="1"/>
            <a:r>
              <a:rPr lang="en-US" dirty="0"/>
              <a:t>Instance variables (@ variables) are passed to the view</a:t>
            </a:r>
          </a:p>
          <a:p>
            <a:pPr lvl="1"/>
            <a:r>
              <a:rPr lang="en-US" dirty="0"/>
              <a:t>View uses @items to display the list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C78637-8A69-C509-2346-31E734FB9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B16D4-6EAD-FD8D-E007-A31A418F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B307C0-9B99-D6D5-8D58-B15031545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4C3B4-E812-734E-90B4-B13B6B121B4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3FD18-DD0E-9D09-E059-E729A6609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Automatic View Rendering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78E41-A1A8-DDBB-716B-E9727A768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Rails follows Convention over Configuration:</a:t>
            </a:r>
          </a:p>
          <a:p>
            <a:pPr lvl="1"/>
            <a:r>
              <a:rPr lang="en-US" dirty="0"/>
              <a:t>After a controller method completes, Rails searches for a view</a:t>
            </a:r>
          </a:p>
          <a:p>
            <a:pPr lvl="1"/>
            <a:r>
              <a:rPr lang="en-US" dirty="0"/>
              <a:t>Location: app/views/</a:t>
            </a:r>
            <a:r>
              <a:rPr lang="en-US" dirty="0" err="1"/>
              <a:t>controller_name</a:t>
            </a:r>
            <a:r>
              <a:rPr lang="en-US" dirty="0"/>
              <a:t>/</a:t>
            </a:r>
          </a:p>
          <a:p>
            <a:pPr lvl="1"/>
            <a:r>
              <a:rPr lang="en-US" dirty="0"/>
              <a:t>File name matches method name: </a:t>
            </a:r>
            <a:r>
              <a:rPr lang="en-US" dirty="0" err="1"/>
              <a:t>action_name.html.erb</a:t>
            </a:r>
            <a:endParaRPr lang="en-US" dirty="0"/>
          </a:p>
          <a:p>
            <a:pPr lvl="1"/>
            <a:r>
              <a:rPr lang="en-US" dirty="0"/>
              <a:t>Instance variables automatically available in views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1252D-71B2-CDD5-1C61-55D6B65F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A615C3-25F8-C220-128E-D9EDFEB2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B70907-3DB7-4B11-41AC-2C02DEF9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FC07-724F-5440-922D-8140A361560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3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DDB4-9C61-3ECC-D846-4CE6664F0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29AA-BE9F-9E8A-1CEC-EF86A010C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Filters allow methods to be called at specific times:</a:t>
            </a:r>
          </a:p>
          <a:p>
            <a:pPr lvl="1"/>
            <a:r>
              <a:rPr lang="en-US" dirty="0" err="1"/>
              <a:t>before_action</a:t>
            </a:r>
            <a:r>
              <a:rPr lang="en-US" dirty="0"/>
              <a:t> - Runs before controller methods</a:t>
            </a:r>
          </a:p>
          <a:p>
            <a:pPr lvl="1"/>
            <a:r>
              <a:rPr lang="en-US" dirty="0" err="1"/>
              <a:t>after_action</a:t>
            </a:r>
            <a:r>
              <a:rPr lang="en-US" dirty="0"/>
              <a:t> - Runs after controller methods</a:t>
            </a:r>
          </a:p>
          <a:p>
            <a:pPr lvl="1"/>
            <a:r>
              <a:rPr lang="en-US" dirty="0" err="1"/>
              <a:t>around_action</a:t>
            </a:r>
            <a:r>
              <a:rPr lang="en-US" dirty="0"/>
              <a:t> - Wraps controller methods</a:t>
            </a:r>
          </a:p>
          <a:p>
            <a:r>
              <a:rPr lang="en-US" dirty="0"/>
              <a:t>Used for: authentication, logging, data setup, and more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B9BEB-8BCC-DE81-6323-48FE6B442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6AD722-555A-1516-4D7F-09C5244B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9CCC4-2C89-6DF4-9D93-D2B4783E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56D0-BA15-EC48-B86F-2AD18D80438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0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A8047-9E70-C60F-712E-42EC1BF94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3F1B0-11D4-D3DA-59E8-2F621F6DF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before_action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only: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[show edit update destroy]</a:t>
            </a:r>
          </a:p>
          <a:p>
            <a:r>
              <a:rPr lang="en-US" dirty="0"/>
              <a:t>This calls </a:t>
            </a:r>
            <a:r>
              <a:rPr lang="en-US" dirty="0" err="1"/>
              <a:t>set_item</a:t>
            </a:r>
            <a:r>
              <a:rPr lang="en-US" dirty="0"/>
              <a:t> before the specified actions.</a:t>
            </a:r>
          </a:p>
          <a:p>
            <a:r>
              <a:rPr lang="en-US" dirty="0"/>
              <a:t>These four actions all need to find a specific item by ID, so we can DRY up our code!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5939F2-138B-45BD-EC79-7182ABD0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955AB-1CD3-44E8-CC10-EFB2D222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2C6EBD-10E5-28CA-795D-C44258BF4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05F1-AF6E-DA40-9539-9C52DE8EE333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6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DC8E24-7F67-1F15-572F-6C035AD9A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D89B-65D6-542A-6789-5B2AE7325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</a:t>
            </a:r>
          </a:p>
          <a:p>
            <a:r>
              <a:rPr lang="en-US" dirty="0"/>
              <a:t>def </a:t>
            </a:r>
            <a:r>
              <a:rPr lang="en-US" dirty="0" err="1"/>
              <a:t>set_item</a:t>
            </a:r>
            <a:endParaRPr lang="en-US" dirty="0"/>
          </a:p>
          <a:p>
            <a:r>
              <a:rPr lang="en-US" dirty="0"/>
              <a:t>  @item = </a:t>
            </a:r>
            <a:r>
              <a:rPr lang="en-US" dirty="0" err="1"/>
              <a:t>Item.find</a:t>
            </a:r>
            <a:r>
              <a:rPr lang="en-US" dirty="0"/>
              <a:t>(params[:id])</a:t>
            </a:r>
          </a:p>
          <a:p>
            <a:r>
              <a:rPr lang="en-US" dirty="0"/>
              <a:t>end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4642EB-EB67-6C91-81B3-F009661B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86AA4-6BCD-C8FC-0AF8-8817DF5C8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23D832-EDC5-4FB6-FAB8-6131DFFB2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48A1-54E4-0B49-B015-691384C8B39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9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FB6593-FC2D-ACBE-77BD-EE6C3E5EF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56651-4DFF-6367-3676-E469BD703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Code written once, used multiple times</a:t>
            </a:r>
          </a:p>
          <a:p>
            <a:pPr lvl="1"/>
            <a:r>
              <a:rPr lang="en-US" dirty="0"/>
              <a:t>Makes maintenance easier</a:t>
            </a:r>
          </a:p>
          <a:p>
            <a:pPr lvl="1"/>
            <a:r>
              <a:rPr lang="en-US" dirty="0"/>
              <a:t>@item is available in the controller action and view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F3B5F0F-E1A4-494E-F5CB-4F75ABC07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9854A-FFC6-23F9-9CC5-D9670BB6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19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F56837-B258-792A-CEB8-E62291BDD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7335-B61E-874A-9156-EEE57ED72284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1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7D0D7-9943-0302-F3F4-5EFA07C8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Epictetus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79836-1253-0248-ADF9-42E949070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Freedom is the only worthy goal in life. It is won by disregarding things that lie beyond our control.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CD0AD-D003-55AA-A765-638E851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58EA0-EBB5-DDBC-5FD8-C76E8EBDA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6B98D6-9DCC-6B38-A192-1D6178A1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D9CD9-7400-A442-AC8F-BA2E16295A02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74F2-269E-7573-D20F-3613BBBE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Strong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5FE06-618A-6168-5D8E-E5320437F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Protects against mass assignment attacks: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item_params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params.require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(:item).permit(:what, :when)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8: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params.expect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(item: [:what, :when])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require - Field must be present</a:t>
            </a:r>
          </a:p>
          <a:p>
            <a:r>
              <a:rPr lang="en-US" dirty="0"/>
              <a:t>permit - Only these fields are allowed</a:t>
            </a:r>
          </a:p>
          <a:p>
            <a:r>
              <a:rPr lang="en-US" dirty="0"/>
              <a:t>Prevents users from injecting unauthorized data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53DCD-91C5-79B1-4D99-26F98600E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CCA931-2599-3391-996D-5BB68535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A6AC9A-74AC-F219-78E0-2A37C4B3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64FE-6753-6445-A872-7401665AF5E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3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F93E4-7F1C-07B6-BDA7-D9BBED46A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with Strong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53C5D-2B39-DE48-D8F9-94D99FB78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Users don't have to use your forms!</a:t>
            </a:r>
          </a:p>
          <a:p>
            <a:pPr lvl="1"/>
            <a:r>
              <a:rPr lang="en-US" dirty="0"/>
              <a:t>They can modify form data before submission</a:t>
            </a:r>
          </a:p>
          <a:p>
            <a:pPr lvl="1"/>
            <a:r>
              <a:rPr lang="en-US" dirty="0"/>
              <a:t>They can craft custom HTTP requests</a:t>
            </a:r>
          </a:p>
          <a:p>
            <a:pPr lvl="2"/>
            <a:r>
              <a:rPr lang="en-US" dirty="0"/>
              <a:t>Postman, curl, </a:t>
            </a:r>
            <a:r>
              <a:rPr lang="en-US" dirty="0" err="1"/>
              <a:t>wget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They might try to set fields like </a:t>
            </a:r>
            <a:r>
              <a:rPr lang="en-US" dirty="0" err="1"/>
              <a:t>created_at</a:t>
            </a:r>
            <a:r>
              <a:rPr lang="en-US" dirty="0"/>
              <a:t> or </a:t>
            </a:r>
            <a:r>
              <a:rPr lang="en-US" dirty="0" err="1"/>
              <a:t>is_admin</a:t>
            </a:r>
            <a:endParaRPr lang="en-US" dirty="0"/>
          </a:p>
          <a:p>
            <a:r>
              <a:rPr lang="en-US" dirty="0"/>
              <a:t>Strong parameters ensure only permitted fields are processed.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3B76E-3282-64EA-4FF6-842F70AE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32B237-606C-1367-6E10-95AB3BD6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605F09-4243-928F-9A9B-13814E52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797-051F-4041-9623-AE832FE49F4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C1D42-5C69-CE79-B366-B7B4E105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and Create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94861-F5E8-2F26-3E0E-0506B4990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def new</a:t>
            </a:r>
          </a:p>
          <a:p>
            <a:r>
              <a:rPr lang="en-US" dirty="0"/>
              <a:t>  @item = </a:t>
            </a:r>
            <a:r>
              <a:rPr lang="en-US" dirty="0" err="1"/>
              <a:t>Item.new</a:t>
            </a:r>
            <a:endParaRPr lang="en-US" dirty="0"/>
          </a:p>
          <a:p>
            <a:r>
              <a:rPr lang="en-US" dirty="0"/>
              <a:t>end</a:t>
            </a:r>
          </a:p>
          <a:p>
            <a:r>
              <a:rPr lang="en-US" dirty="0"/>
              <a:t>def create</a:t>
            </a:r>
          </a:p>
          <a:p>
            <a:r>
              <a:rPr lang="en-US" dirty="0"/>
              <a:t>  @item = </a:t>
            </a:r>
            <a:r>
              <a:rPr lang="en-US" dirty="0" err="1"/>
              <a:t>Item.new</a:t>
            </a:r>
            <a:r>
              <a:rPr lang="en-US" dirty="0"/>
              <a:t>(</a:t>
            </a:r>
            <a:r>
              <a:rPr lang="en-US" dirty="0" err="1"/>
              <a:t>item_params</a:t>
            </a:r>
            <a:r>
              <a:rPr lang="en-US" dirty="0"/>
              <a:t>)</a:t>
            </a:r>
          </a:p>
          <a:p>
            <a:r>
              <a:rPr lang="en-US" dirty="0"/>
              <a:t>  if @</a:t>
            </a:r>
            <a:r>
              <a:rPr lang="en-US" dirty="0" err="1"/>
              <a:t>item.save</a:t>
            </a:r>
            <a:endParaRPr lang="en-US" dirty="0"/>
          </a:p>
          <a:p>
            <a:r>
              <a:rPr lang="en-US" dirty="0"/>
              <a:t>    # Success handling</a:t>
            </a:r>
          </a:p>
          <a:p>
            <a:r>
              <a:rPr lang="en-US" dirty="0"/>
              <a:t>  else</a:t>
            </a:r>
          </a:p>
          <a:p>
            <a:r>
              <a:rPr lang="en-US" dirty="0"/>
              <a:t>    # Error handling</a:t>
            </a:r>
          </a:p>
          <a:p>
            <a:r>
              <a:rPr lang="en-US" dirty="0"/>
              <a:t>  end</a:t>
            </a:r>
          </a:p>
          <a:p>
            <a:r>
              <a:rPr lang="en-US" dirty="0"/>
              <a:t>end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85CA17-693C-80EF-FCFD-36576263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B6D990-6135-BB69-1815-6FB5EA5B4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88CB2-8E29-B291-6529-E78A483A4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F346F-77F5-F743-B21A-B0F8F651FAA2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7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B53B-072B-0AE2-7A41-305AE08C5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DE7AC-41FD-91AA-0FB6-A36DD149D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def create</a:t>
            </a:r>
          </a:p>
          <a:p>
            <a:r>
              <a:rPr lang="en-US" dirty="0"/>
              <a:t>  @item = </a:t>
            </a:r>
            <a:r>
              <a:rPr lang="en-US" dirty="0" err="1"/>
              <a:t>Item.new</a:t>
            </a:r>
            <a:r>
              <a:rPr lang="en-US" dirty="0"/>
              <a:t>(</a:t>
            </a:r>
            <a:r>
              <a:rPr lang="en-US" dirty="0" err="1"/>
              <a:t>item_params</a:t>
            </a:r>
            <a:r>
              <a:rPr lang="en-US" dirty="0"/>
              <a:t>)</a:t>
            </a:r>
          </a:p>
          <a:p>
            <a:r>
              <a:rPr lang="en-US" dirty="0"/>
              <a:t>  </a:t>
            </a:r>
            <a:r>
              <a:rPr lang="en-US" dirty="0" err="1"/>
              <a:t>respond_to</a:t>
            </a:r>
            <a:r>
              <a:rPr lang="en-US" dirty="0"/>
              <a:t> do |format|</a:t>
            </a:r>
          </a:p>
          <a:p>
            <a:r>
              <a:rPr lang="en-US" dirty="0"/>
              <a:t>    if @</a:t>
            </a:r>
            <a:r>
              <a:rPr lang="en-US" dirty="0" err="1"/>
              <a:t>item.save</a:t>
            </a:r>
            <a:endParaRPr lang="en-US" dirty="0"/>
          </a:p>
          <a:p>
            <a:r>
              <a:rPr lang="en-US" dirty="0"/>
              <a:t>      </a:t>
            </a:r>
            <a:r>
              <a:rPr lang="en-US" dirty="0" err="1"/>
              <a:t>format.html</a:t>
            </a:r>
            <a:r>
              <a:rPr lang="en-US" dirty="0"/>
              <a:t> { </a:t>
            </a:r>
            <a:r>
              <a:rPr lang="en-US" dirty="0" err="1"/>
              <a:t>redirect_to</a:t>
            </a:r>
            <a:r>
              <a:rPr lang="en-US" dirty="0"/>
              <a:t> </a:t>
            </a:r>
            <a:r>
              <a:rPr lang="en-US" dirty="0" err="1"/>
              <a:t>item_url</a:t>
            </a:r>
            <a:r>
              <a:rPr lang="en-US" dirty="0"/>
              <a:t>(@item),</a:t>
            </a:r>
          </a:p>
          <a:p>
            <a:r>
              <a:rPr lang="en-US" dirty="0"/>
              <a:t>                    notice: "Item was successfully created." }</a:t>
            </a:r>
          </a:p>
          <a:p>
            <a:r>
              <a:rPr lang="en-US" dirty="0"/>
              <a:t>      </a:t>
            </a:r>
            <a:r>
              <a:rPr lang="en-US" dirty="0" err="1"/>
              <a:t>format.json</a:t>
            </a:r>
            <a:r>
              <a:rPr lang="en-US" dirty="0"/>
              <a:t> { render :show, status: :created,</a:t>
            </a:r>
          </a:p>
          <a:p>
            <a:r>
              <a:rPr lang="en-US" dirty="0"/>
              <a:t>                    location: @item }</a:t>
            </a:r>
          </a:p>
          <a:p>
            <a:r>
              <a:rPr lang="en-US" dirty="0"/>
              <a:t>    else</a:t>
            </a:r>
          </a:p>
          <a:p>
            <a:r>
              <a:rPr lang="en-US" dirty="0"/>
              <a:t>      </a:t>
            </a:r>
            <a:r>
              <a:rPr lang="en-US" dirty="0" err="1"/>
              <a:t>format.html</a:t>
            </a:r>
            <a:r>
              <a:rPr lang="en-US" dirty="0"/>
              <a:t> { render :new,</a:t>
            </a:r>
          </a:p>
          <a:p>
            <a:r>
              <a:rPr lang="en-US" dirty="0"/>
              <a:t>                    status: :</a:t>
            </a:r>
            <a:r>
              <a:rPr lang="en-US" dirty="0" err="1"/>
              <a:t>unprocessable_entity</a:t>
            </a:r>
            <a:r>
              <a:rPr lang="en-US" dirty="0"/>
              <a:t> }</a:t>
            </a:r>
          </a:p>
          <a:p>
            <a:r>
              <a:rPr lang="en-US" dirty="0"/>
              <a:t>      </a:t>
            </a:r>
            <a:r>
              <a:rPr lang="en-US" dirty="0" err="1"/>
              <a:t>format.json</a:t>
            </a:r>
            <a:r>
              <a:rPr lang="en-US" dirty="0"/>
              <a:t> { render </a:t>
            </a:r>
            <a:r>
              <a:rPr lang="en-US" dirty="0" err="1"/>
              <a:t>json</a:t>
            </a:r>
            <a:r>
              <a:rPr lang="en-US" dirty="0"/>
              <a:t>: @</a:t>
            </a:r>
            <a:r>
              <a:rPr lang="en-US" dirty="0" err="1"/>
              <a:t>item.errors</a:t>
            </a:r>
            <a:r>
              <a:rPr lang="en-US" dirty="0"/>
              <a:t>,</a:t>
            </a:r>
          </a:p>
          <a:p>
            <a:r>
              <a:rPr lang="en-US" dirty="0"/>
              <a:t>                    status: :</a:t>
            </a:r>
            <a:r>
              <a:rPr lang="en-US" dirty="0" err="1"/>
              <a:t>unprocessable_entity</a:t>
            </a:r>
            <a:r>
              <a:rPr lang="en-US" dirty="0"/>
              <a:t> }</a:t>
            </a:r>
          </a:p>
          <a:p>
            <a:r>
              <a:rPr lang="en-US" dirty="0"/>
              <a:t>    end</a:t>
            </a:r>
          </a:p>
          <a:p>
            <a:r>
              <a:rPr lang="en-US" dirty="0"/>
              <a:t>  end</a:t>
            </a:r>
          </a:p>
          <a:p>
            <a:r>
              <a:rPr lang="en-US" dirty="0"/>
              <a:t>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A00E45-5FDB-765B-DFF9-45FCA806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72A28-ED66-E875-44EE-2F21B72A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3FACD5-78E4-5A7A-D07A-AD0131671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E30-E146-184D-B3A6-FEBEB7D6556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04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F1D51-0C3B-3698-28D9-1535A2839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</a:t>
            </a:r>
            <a:r>
              <a:rPr lang="en-US" dirty="0" err="1"/>
              <a:t>respond_to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C95D-7576-FD78-3087-9961FC44A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Handles different response formats:</a:t>
            </a:r>
          </a:p>
          <a:p>
            <a:pPr lvl="1"/>
            <a:r>
              <a:rPr lang="en-US" dirty="0" err="1"/>
              <a:t>format.html</a:t>
            </a:r>
            <a:r>
              <a:rPr lang="en-US" dirty="0"/>
              <a:t> - Browser requests</a:t>
            </a:r>
          </a:p>
          <a:p>
            <a:pPr lvl="1"/>
            <a:r>
              <a:rPr lang="en-US" dirty="0" err="1"/>
              <a:t>format.json</a:t>
            </a:r>
            <a:r>
              <a:rPr lang="en-US" dirty="0"/>
              <a:t> - API requests</a:t>
            </a:r>
          </a:p>
          <a:p>
            <a:r>
              <a:rPr lang="en-US" dirty="0"/>
              <a:t>HTML success</a:t>
            </a:r>
          </a:p>
          <a:p>
            <a:pPr lvl="1"/>
            <a:r>
              <a:rPr lang="en-US" dirty="0"/>
              <a:t>Redirects to the new item with a success notice</a:t>
            </a:r>
          </a:p>
          <a:p>
            <a:r>
              <a:rPr lang="en-US" dirty="0"/>
              <a:t>JSON Success</a:t>
            </a:r>
          </a:p>
          <a:p>
            <a:pPr lvl="1"/>
            <a:r>
              <a:rPr lang="en-US" dirty="0"/>
              <a:t>Returns JSON with HTTP status 201 (Created)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09282-3569-5D2E-C51F-1A2583D3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29C2E4-1D5F-0D0E-B3C9-1A88FD31A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AEDBE4-CB49-66B0-F4A7-934FF975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FB8-6C2E-5649-AA0A-03EA386A78C5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7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E9D74-AFB7-A4F0-2864-F26AC249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 Status Codes in Rails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6727B-F56F-A334-22C8-9F767F69C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Rails supports 59 different status codes, e.g.:</a:t>
            </a:r>
          </a:p>
          <a:p>
            <a:pPr lvl="1"/>
            <a:r>
              <a:rPr lang="en-US" dirty="0"/>
              <a:t>200 :success - Request succeeded</a:t>
            </a:r>
          </a:p>
          <a:p>
            <a:pPr lvl="1"/>
            <a:r>
              <a:rPr lang="en-US" dirty="0"/>
              <a:t>201 :created - Resource created</a:t>
            </a:r>
          </a:p>
          <a:p>
            <a:pPr lvl="1"/>
            <a:r>
              <a:rPr lang="en-US" dirty="0"/>
              <a:t>422 :</a:t>
            </a:r>
            <a:r>
              <a:rPr lang="en-US" dirty="0" err="1"/>
              <a:t>unprocessable_entity</a:t>
            </a:r>
            <a:r>
              <a:rPr lang="en-US" dirty="0"/>
              <a:t> - Validation failed</a:t>
            </a:r>
          </a:p>
          <a:p>
            <a:pPr lvl="1"/>
            <a:r>
              <a:rPr lang="en-US" dirty="0"/>
              <a:t>404 :</a:t>
            </a:r>
            <a:r>
              <a:rPr lang="en-US" dirty="0" err="1"/>
              <a:t>not_found</a:t>
            </a:r>
            <a:r>
              <a:rPr lang="en-US" dirty="0"/>
              <a:t> - Resource doesn't exist</a:t>
            </a:r>
          </a:p>
          <a:p>
            <a:pPr lvl="1"/>
            <a:r>
              <a:rPr lang="en-US" dirty="0"/>
              <a:t>500 :</a:t>
            </a:r>
            <a:r>
              <a:rPr lang="en-US" dirty="0" err="1"/>
              <a:t>internal_server_error</a:t>
            </a:r>
            <a:r>
              <a:rPr lang="en-US" dirty="0"/>
              <a:t> - Server error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C993D-FCD0-FA62-1E72-3E330C69E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8DB94D-DD1A-5A91-6C6E-8DD5FE2A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618845-5D0E-2A77-A08A-20F6643D5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E4670-2CF6-0742-BDB7-508D2A9A7FD7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2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71800-0A35-EA36-8693-CC4E99BE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render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548C9-CFD9-152A-2E2E-7E379B0D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Important: Can only be called once per action</a:t>
            </a:r>
          </a:p>
          <a:p>
            <a:pPr lvl="1"/>
            <a:r>
              <a:rPr lang="en-US" dirty="0"/>
              <a:t>Calling it twice causes a double render error</a:t>
            </a:r>
          </a:p>
          <a:p>
            <a:pPr lvl="1"/>
            <a:r>
              <a:rPr lang="en-US" dirty="0"/>
              <a:t>Use "render ... and return" idiom for early returns</a:t>
            </a:r>
          </a:p>
          <a:p>
            <a:pPr lvl="1"/>
            <a:r>
              <a:rPr lang="en-US" dirty="0"/>
              <a:t>Can render different views, JSON, or status codes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render :new and return if @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item.invalid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0343D-B93F-59EE-6C65-B699585BA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78C706-BB0D-4EF9-F3A0-A77EAA5A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B0C9D4-EC9B-E6DE-C42B-712443BD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5AC7-4C20-A342-B309-068E7EA7D754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6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24C9B-57FA-90C9-F9DD-E68FDBAFD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Edit and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0FB4B-C069-C192-00F9-84A23CE09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Edit Action - Shows the form</a:t>
            </a:r>
          </a:p>
          <a:p>
            <a:pPr lvl="1"/>
            <a:r>
              <a:rPr lang="en-US" dirty="0"/>
              <a:t>Often doesn't need code due to </a:t>
            </a:r>
            <a:r>
              <a:rPr lang="en-US" dirty="0" err="1"/>
              <a:t>before_action</a:t>
            </a:r>
            <a:r>
              <a:rPr lang="en-US" dirty="0"/>
              <a:t> :</a:t>
            </a:r>
            <a:r>
              <a:rPr lang="en-US" dirty="0" err="1"/>
              <a:t>set_item</a:t>
            </a:r>
            <a:endParaRPr lang="en-US" dirty="0"/>
          </a:p>
          <a:p>
            <a:r>
              <a:rPr lang="en-US" dirty="0"/>
              <a:t>Update Action - Saves changes: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update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item.update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item_params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redirect_to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@item, notice: 'Item updated.'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else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render :edit, status: 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unprocessable_entity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41998-4652-530B-5B2D-C0655CC5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06F90-B4B8-B279-43AD-BA0091FD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2C482D-D9B6-6683-A1FE-6F24E32CC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51A31-3C59-CB4B-9959-5F3D576A067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3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33C82-72FC-9F7B-4E2E-41739C46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Destroy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EDEF2-ADA3-4EE7-E378-B3D95B42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 destroy</a:t>
            </a:r>
          </a:p>
          <a:p>
            <a:r>
              <a:rPr lang="en-US" dirty="0"/>
              <a:t>  @</a:t>
            </a:r>
            <a:r>
              <a:rPr lang="en-US" dirty="0" err="1"/>
              <a:t>item.destroy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respond_to</a:t>
            </a:r>
            <a:r>
              <a:rPr lang="en-US" dirty="0"/>
              <a:t> do |format|</a:t>
            </a:r>
          </a:p>
          <a:p>
            <a:r>
              <a:rPr lang="en-US" dirty="0"/>
              <a:t>    </a:t>
            </a:r>
            <a:r>
              <a:rPr lang="en-US" dirty="0" err="1"/>
              <a:t>format.html</a:t>
            </a:r>
            <a:r>
              <a:rPr lang="en-US" dirty="0"/>
              <a:t> { </a:t>
            </a:r>
            <a:r>
              <a:rPr lang="en-US" dirty="0" err="1"/>
              <a:t>redirect_to</a:t>
            </a:r>
            <a:r>
              <a:rPr lang="en-US" dirty="0"/>
              <a:t> </a:t>
            </a:r>
            <a:r>
              <a:rPr lang="en-US" dirty="0" err="1"/>
              <a:t>items_url</a:t>
            </a:r>
            <a:r>
              <a:rPr lang="en-US" dirty="0"/>
              <a:t>,</a:t>
            </a:r>
          </a:p>
          <a:p>
            <a:r>
              <a:rPr lang="en-US" dirty="0"/>
              <a:t>                  notice: 'Item was deleted.' }</a:t>
            </a:r>
          </a:p>
          <a:p>
            <a:r>
              <a:rPr lang="en-US" dirty="0"/>
              <a:t>    </a:t>
            </a:r>
            <a:r>
              <a:rPr lang="en-US" dirty="0" err="1"/>
              <a:t>format.json</a:t>
            </a:r>
            <a:r>
              <a:rPr lang="en-US" dirty="0"/>
              <a:t> { head :</a:t>
            </a:r>
            <a:r>
              <a:rPr lang="en-US" dirty="0" err="1"/>
              <a:t>no_content</a:t>
            </a:r>
            <a:r>
              <a:rPr lang="en-US" dirty="0"/>
              <a:t> }</a:t>
            </a:r>
          </a:p>
          <a:p>
            <a:r>
              <a:rPr lang="en-US" dirty="0"/>
              <a:t>  end</a:t>
            </a:r>
          </a:p>
          <a:p>
            <a:r>
              <a:rPr lang="en-US" dirty="0"/>
              <a:t>end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86C3C8-83C3-36F5-695C-B9826716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92F44B-91EC-32B0-3A41-50186375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F02CAB-020F-0B59-92C5-42DAA5918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FC08-5460-F440-A693-42E2EE05CCE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8F097-50F8-932E-81DB-806C6AB58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Request Object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477D06-7696-6E5B-610C-EEF566C6D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Provides detailed information about the incoming request:</a:t>
            </a:r>
          </a:p>
          <a:p>
            <a:pPr lvl="1"/>
            <a:r>
              <a:rPr lang="en-US" dirty="0"/>
              <a:t>Hostname and domain</a:t>
            </a:r>
          </a:p>
          <a:p>
            <a:pPr lvl="1"/>
            <a:r>
              <a:rPr lang="en-US" dirty="0"/>
              <a:t>HTTP verb used</a:t>
            </a:r>
          </a:p>
          <a:p>
            <a:pPr lvl="1"/>
            <a:r>
              <a:rPr lang="en-US" dirty="0"/>
              <a:t>All request headers</a:t>
            </a:r>
          </a:p>
          <a:p>
            <a:pPr lvl="1"/>
            <a:r>
              <a:rPr lang="en-US" dirty="0"/>
              <a:t>Local port number</a:t>
            </a:r>
          </a:p>
          <a:p>
            <a:pPr lvl="1"/>
            <a:r>
              <a:rPr lang="en-US" dirty="0"/>
              <a:t>Remote machine's IP address</a:t>
            </a:r>
          </a:p>
          <a:p>
            <a:r>
              <a:rPr lang="en-US" dirty="0"/>
              <a:t>Access via the request object in controllers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374433-891E-FEE5-55B8-8C92B13D2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DC87AB-5DB9-0368-2E6A-1C4D9CAD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29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29CF1E-5993-5F20-3D09-B7EF4F09B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6BF5-19CB-DE4B-8BEE-2C43E907898F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6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D6A54-236B-6830-1358-48501E4E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347EC-13EF-759C-9598-ADD51DDDC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Controllers are where the </a:t>
            </a:r>
            <a:r>
              <a:rPr lang="en-US" b="1" dirty="0"/>
              <a:t>business logic</a:t>
            </a:r>
            <a:r>
              <a:rPr lang="en-US" dirty="0"/>
              <a:t> of our applications resides.</a:t>
            </a:r>
          </a:p>
          <a:p>
            <a:r>
              <a:rPr lang="en-US" dirty="0"/>
              <a:t>They make each application unique by:</a:t>
            </a:r>
          </a:p>
          <a:p>
            <a:pPr lvl="1"/>
            <a:r>
              <a:rPr lang="en-US" dirty="0"/>
              <a:t>Containing methods for different operations needed for models</a:t>
            </a:r>
          </a:p>
          <a:p>
            <a:pPr lvl="1"/>
            <a:r>
              <a:rPr lang="en-US" dirty="0"/>
              <a:t>Processing requests and data</a:t>
            </a:r>
          </a:p>
          <a:p>
            <a:pPr lvl="1"/>
            <a:r>
              <a:rPr lang="en-US" dirty="0"/>
              <a:t>Rendering views once operations are complete</a:t>
            </a:r>
          </a:p>
          <a:p>
            <a:pPr lvl="1"/>
            <a:r>
              <a:rPr lang="en-US" dirty="0"/>
              <a:t>Defining the behavior that distinguishes your application from other similar applications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FEB8E-8E4B-80C0-01F2-D81BD7E3A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8964E-9EE3-B7BE-FE79-C6978373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93109A-871A-EC5D-3243-C1344CEA3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7708-46B6-F444-92FC-E249FC85BD9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64AF3-8C8C-407C-95E5-A9C4BCC3B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Response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287CE-38E2-8904-F166-CC21CCD0C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Controls what gets sent back to the client:</a:t>
            </a:r>
          </a:p>
          <a:p>
            <a:pPr lvl="1"/>
            <a:r>
              <a:rPr lang="en-US" dirty="0"/>
              <a:t>body - The content to return</a:t>
            </a:r>
          </a:p>
          <a:p>
            <a:pPr lvl="1"/>
            <a:r>
              <a:rPr lang="en-US" dirty="0"/>
              <a:t>status - HTTP status code</a:t>
            </a:r>
          </a:p>
          <a:p>
            <a:pPr lvl="1"/>
            <a:r>
              <a:rPr lang="en-US" dirty="0" err="1"/>
              <a:t>content_type</a:t>
            </a:r>
            <a:r>
              <a:rPr lang="en-US" dirty="0"/>
              <a:t> - MIME type (HTML, JSON, etc.)</a:t>
            </a:r>
          </a:p>
          <a:p>
            <a:r>
              <a:rPr lang="en-US" dirty="0"/>
              <a:t>Provides flexibility for custom responses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B144E-7112-E548-8C8A-7DF5CE30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0D6BD-FCD8-A090-AE01-174C7857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636008-36C0-929D-6C7F-FF6778AAD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5082D-FC7A-AD45-8541-F74134668B97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3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5685D-24F5-381A-3886-C515049B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Member Routes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C0CC6-911E-5A9C-93F6-18EE37939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Add RESTful routes for individual resources: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resources :items do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member do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get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created_at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Creates route: GET /items/:id/</a:t>
            </a:r>
            <a:r>
              <a:rPr lang="en-US" dirty="0" err="1"/>
              <a:t>created_at</a:t>
            </a:r>
            <a:endParaRPr lang="en-US" dirty="0"/>
          </a:p>
          <a:p>
            <a:r>
              <a:rPr lang="en-US" dirty="0"/>
              <a:t>Use when operating on a single, specific item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C58F4-9DE9-AFD8-67A4-9CE1641D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B2CEF8-97B9-D948-77D1-61077AF8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9DB2ED-EF4C-17D0-D4A6-A20DE572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B8C2-BBCF-9944-A8DD-2DA8B400F23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7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13F2-23BB-DBD5-858A-AAE096EF7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Member Route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B209-9D31-CC9A-4BBD-64CC450DE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### Controller:</a:t>
            </a:r>
          </a:p>
          <a:p>
            <a:r>
              <a:rPr lang="en-US" dirty="0"/>
              <a:t>def </a:t>
            </a:r>
            <a:r>
              <a:rPr lang="en-US" dirty="0" err="1"/>
              <a:t>created_at</a:t>
            </a:r>
            <a:endParaRPr lang="en-US" dirty="0"/>
          </a:p>
          <a:p>
            <a:r>
              <a:rPr lang="en-US" dirty="0"/>
              <a:t>  @</a:t>
            </a:r>
            <a:r>
              <a:rPr lang="en-US" dirty="0" err="1"/>
              <a:t>item.created_at</a:t>
            </a:r>
            <a:endParaRPr lang="en-US" dirty="0"/>
          </a:p>
          <a:p>
            <a:r>
              <a:rPr lang="en-US" dirty="0"/>
              <a:t>end</a:t>
            </a:r>
          </a:p>
          <a:p>
            <a:endParaRPr lang="en-US" dirty="0"/>
          </a:p>
          <a:p>
            <a:r>
              <a:rPr lang="en-US" dirty="0"/>
              <a:t>### View (</a:t>
            </a:r>
            <a:r>
              <a:rPr lang="en-US" dirty="0" err="1"/>
              <a:t>created_at.html.erb</a:t>
            </a:r>
            <a:r>
              <a:rPr lang="en-US" dirty="0"/>
              <a:t>):</a:t>
            </a:r>
          </a:p>
          <a:p>
            <a:r>
              <a:rPr lang="en-US" dirty="0"/>
              <a:t>&lt;div id="&lt;%= </a:t>
            </a:r>
            <a:r>
              <a:rPr lang="en-US" dirty="0" err="1"/>
              <a:t>dom_id</a:t>
            </a:r>
            <a:r>
              <a:rPr lang="en-US" dirty="0"/>
              <a:t> @item %&gt;"&gt;</a:t>
            </a:r>
          </a:p>
          <a:p>
            <a:r>
              <a:rPr lang="en-US" dirty="0"/>
              <a:t>  &lt;p&gt;&lt;strong&gt;When:&lt;/strong&gt; &lt;%= @</a:t>
            </a:r>
            <a:r>
              <a:rPr lang="en-US" dirty="0" err="1"/>
              <a:t>item.created_at</a:t>
            </a:r>
            <a:r>
              <a:rPr lang="en-US" dirty="0"/>
              <a:t> %&gt;&lt;/p&gt;</a:t>
            </a:r>
          </a:p>
          <a:p>
            <a:r>
              <a:rPr lang="en-US" dirty="0"/>
              <a:t>&lt;/div&gt;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F4A12-7391-AAF0-7905-0C3D60FD4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A58149-04E5-4A2E-8BE2-62DEFD54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C42419-6B60-D648-C599-087E801C0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DDACB-E503-7C48-9E00-BF70228EEC5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2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289D-1EE3-F0DB-16E1-5C7003006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Collection Routes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DCD94-C8E4-7F3A-4901-4FA2C4842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 routes for multiple resources: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resources :items do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 collection do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   get 'search'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 end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Creates route: GET /items/search</a:t>
            </a:r>
          </a:p>
          <a:p>
            <a:r>
              <a:rPr lang="en-US" dirty="0"/>
              <a:t>Use when operating on the entire collection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E1D42-FC66-DB4D-4246-2A5729AD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221E05-9C4D-72FD-4F0E-C89C49CD0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BC279B-3A1C-A648-0A52-83471B003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A9370-25CC-824D-B014-7AA51985192F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1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1E1A7-322F-0644-8F8F-A2196058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Search via Index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B6AD-3474-1E44-2E37-CED4C0790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def index</a:t>
            </a:r>
          </a:p>
          <a:p>
            <a:r>
              <a:rPr lang="en-US" sz="2000" dirty="0"/>
              <a:t>  if params[:</a:t>
            </a:r>
            <a:r>
              <a:rPr lang="en-US" sz="2000" dirty="0" err="1"/>
              <a:t>what_query</a:t>
            </a:r>
            <a:r>
              <a:rPr lang="en-US" sz="2000" dirty="0"/>
              <a:t>]</a:t>
            </a:r>
          </a:p>
          <a:p>
            <a:r>
              <a:rPr lang="en-US" sz="2000" dirty="0"/>
              <a:t>    @items = </a:t>
            </a:r>
            <a:r>
              <a:rPr lang="en-US" sz="2000" dirty="0" err="1"/>
              <a:t>Item.where</a:t>
            </a:r>
            <a:r>
              <a:rPr lang="en-US" sz="2000" dirty="0"/>
              <a:t>("what like ?”, "%#{params[:</a:t>
            </a:r>
            <a:r>
              <a:rPr lang="en-US" sz="2000" dirty="0" err="1"/>
              <a:t>what_query</a:t>
            </a:r>
            <a:r>
              <a:rPr lang="en-US" sz="2000" dirty="0"/>
              <a:t>]}%")</a:t>
            </a:r>
          </a:p>
          <a:p>
            <a:r>
              <a:rPr lang="en-US" sz="2000" dirty="0"/>
              <a:t>  </a:t>
            </a:r>
            <a:r>
              <a:rPr lang="en-US" sz="2000" dirty="0" err="1"/>
              <a:t>elsif</a:t>
            </a:r>
            <a:r>
              <a:rPr lang="en-US" sz="2000" dirty="0"/>
              <a:t> params[:</a:t>
            </a:r>
            <a:r>
              <a:rPr lang="en-US" sz="2000" dirty="0" err="1"/>
              <a:t>when_query</a:t>
            </a:r>
            <a:r>
              <a:rPr lang="en-US" sz="2000" dirty="0"/>
              <a:t>]</a:t>
            </a:r>
          </a:p>
          <a:p>
            <a:r>
              <a:rPr lang="en-US" sz="2000" dirty="0"/>
              <a:t>    @items = </a:t>
            </a:r>
            <a:r>
              <a:rPr lang="en-US" sz="2000" dirty="0" err="1"/>
              <a:t>Item.where</a:t>
            </a:r>
            <a:r>
              <a:rPr lang="en-US" sz="2000" dirty="0"/>
              <a:t>('"when" like ?’, "#{params[:</a:t>
            </a:r>
            <a:r>
              <a:rPr lang="en-US" sz="2000" dirty="0" err="1"/>
              <a:t>when_query</a:t>
            </a:r>
            <a:r>
              <a:rPr lang="en-US" sz="2000" dirty="0"/>
              <a:t>]}")</a:t>
            </a:r>
          </a:p>
          <a:p>
            <a:r>
              <a:rPr lang="en-US" sz="2000" dirty="0"/>
              <a:t>  else</a:t>
            </a:r>
          </a:p>
          <a:p>
            <a:r>
              <a:rPr lang="en-US" sz="2000" dirty="0"/>
              <a:t>    @items = </a:t>
            </a:r>
            <a:r>
              <a:rPr lang="en-US" sz="2000" dirty="0" err="1"/>
              <a:t>Item.all</a:t>
            </a:r>
            <a:endParaRPr lang="en-US" sz="2000" dirty="0"/>
          </a:p>
          <a:p>
            <a:r>
              <a:rPr lang="en-US" sz="2000" dirty="0"/>
              <a:t>  end</a:t>
            </a:r>
          </a:p>
          <a:p>
            <a:r>
              <a:rPr lang="en-US" sz="2000" dirty="0"/>
              <a:t>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21C7D-59D8-65FC-A051-7D58FD84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548191-F46E-D343-405A-4E9532C71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E803D-1954-B8E9-96B1-F797DEC2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9441C-ACD0-2A45-9B42-A22416247B1F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4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17AB0-C640-FFC8-3B87-EDF81EFD6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a Search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8A3F7-DC5C-F5C5-8ACB-77E3F5A22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&lt;%= </a:t>
            </a:r>
            <a:r>
              <a:rPr lang="en-US" dirty="0" err="1"/>
              <a:t>form_with</a:t>
            </a:r>
            <a:r>
              <a:rPr lang="en-US" dirty="0"/>
              <a:t> </a:t>
            </a:r>
            <a:r>
              <a:rPr lang="en-US" dirty="0" err="1"/>
              <a:t>url</a:t>
            </a:r>
            <a:r>
              <a:rPr lang="en-US" dirty="0"/>
              <a:t>: </a:t>
            </a:r>
            <a:r>
              <a:rPr lang="en-US" dirty="0" err="1"/>
              <a:t>items_url</a:t>
            </a:r>
            <a:r>
              <a:rPr lang="en-US" dirty="0"/>
              <a:t>, method: :get do |form|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form.label</a:t>
            </a:r>
            <a:r>
              <a:rPr lang="en-US" dirty="0"/>
              <a:t> :</a:t>
            </a:r>
            <a:r>
              <a:rPr lang="en-US" dirty="0" err="1"/>
              <a:t>what_query</a:t>
            </a:r>
            <a:r>
              <a:rPr lang="en-US" dirty="0"/>
              <a:t>, "Search for what:"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form.text_field</a:t>
            </a:r>
            <a:r>
              <a:rPr lang="en-US" dirty="0"/>
              <a:t> :</a:t>
            </a:r>
            <a:r>
              <a:rPr lang="en-US" dirty="0" err="1"/>
              <a:t>what_query</a:t>
            </a:r>
            <a:r>
              <a:rPr lang="en-US" dirty="0"/>
              <a:t>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form.submit</a:t>
            </a:r>
            <a:r>
              <a:rPr lang="en-US" dirty="0"/>
              <a:t> "Search" %&gt;</a:t>
            </a:r>
          </a:p>
          <a:p>
            <a:r>
              <a:rPr lang="en-US" dirty="0"/>
              <a:t>&lt;% end %&gt;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&lt;%= </a:t>
            </a:r>
            <a:r>
              <a:rPr lang="en-US" dirty="0" err="1"/>
              <a:t>form_with</a:t>
            </a:r>
            <a:r>
              <a:rPr lang="en-US" dirty="0"/>
              <a:t> </a:t>
            </a:r>
            <a:r>
              <a:rPr lang="en-US" dirty="0" err="1"/>
              <a:t>url</a:t>
            </a:r>
            <a:r>
              <a:rPr lang="en-US" dirty="0"/>
              <a:t>: </a:t>
            </a:r>
            <a:r>
              <a:rPr lang="en-US" dirty="0" err="1"/>
              <a:t>items_url</a:t>
            </a:r>
            <a:r>
              <a:rPr lang="en-US" dirty="0"/>
              <a:t>, method: :get do |form|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form.label</a:t>
            </a:r>
            <a:r>
              <a:rPr lang="en-US" dirty="0"/>
              <a:t> :</a:t>
            </a:r>
            <a:r>
              <a:rPr lang="en-US" dirty="0" err="1"/>
              <a:t>when_query</a:t>
            </a:r>
            <a:r>
              <a:rPr lang="en-US" dirty="0"/>
              <a:t>, "Search for when:"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form.date_field</a:t>
            </a:r>
            <a:r>
              <a:rPr lang="en-US" dirty="0"/>
              <a:t> :</a:t>
            </a:r>
            <a:r>
              <a:rPr lang="en-US" dirty="0" err="1"/>
              <a:t>when_query</a:t>
            </a:r>
            <a:r>
              <a:rPr lang="en-US" dirty="0"/>
              <a:t> %&gt;</a:t>
            </a:r>
          </a:p>
          <a:p>
            <a:r>
              <a:rPr lang="en-US" dirty="0"/>
              <a:t>  &lt;%= </a:t>
            </a:r>
            <a:r>
              <a:rPr lang="en-US" dirty="0" err="1"/>
              <a:t>form.submit</a:t>
            </a:r>
            <a:r>
              <a:rPr lang="en-US" dirty="0"/>
              <a:t> "Search" %&gt;</a:t>
            </a:r>
          </a:p>
          <a:p>
            <a:r>
              <a:rPr lang="en-US" dirty="0"/>
              <a:t>&lt;% end %&gt;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29E55-9C0D-9F40-3D06-F8465BED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1A9B8-8319-0C19-8A08-FAA7BE0D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771D9-47D2-01F9-2EB5-957052661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16CF-7920-E044-B62C-2FFA54D2F3FF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600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9961B-672F-D33B-A07B-42FDC41D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Turbo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BDB95-8E28-15D2-78FC-D198AC21E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&lt;%= </a:t>
            </a:r>
            <a:r>
              <a:rPr lang="en-US" dirty="0" err="1"/>
              <a:t>form_with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: </a:t>
            </a:r>
            <a:r>
              <a:rPr lang="en-US" dirty="0" err="1"/>
              <a:t>movies_path</a:t>
            </a:r>
            <a:r>
              <a:rPr lang="en-US" dirty="0"/>
              <a:t>, method: :get,</a:t>
            </a:r>
          </a:p>
          <a:p>
            <a:r>
              <a:rPr lang="en-US" dirty="0"/>
              <a:t>  data: { </a:t>
            </a:r>
            <a:r>
              <a:rPr lang="en-US" dirty="0" err="1"/>
              <a:t>turbo_frame</a:t>
            </a:r>
            <a:r>
              <a:rPr lang="en-US" dirty="0"/>
              <a:t>: "</a:t>
            </a:r>
            <a:r>
              <a:rPr lang="en-US" dirty="0" err="1"/>
              <a:t>movie_results</a:t>
            </a:r>
            <a:r>
              <a:rPr lang="en-US" dirty="0"/>
              <a:t>" }) do |f| %&gt;</a:t>
            </a:r>
          </a:p>
          <a:p>
            <a:r>
              <a:rPr lang="en-US" dirty="0"/>
              <a:t>  &lt;%= </a:t>
            </a:r>
            <a:r>
              <a:rPr lang="en-US" dirty="0" err="1"/>
              <a:t>f.text_field</a:t>
            </a:r>
            <a:r>
              <a:rPr lang="en-US" dirty="0"/>
              <a:t>(:query, value: @query, placeholder: "Search movies...",</a:t>
            </a:r>
          </a:p>
          <a:p>
            <a:r>
              <a:rPr lang="en-US" dirty="0"/>
              <a:t>    </a:t>
            </a:r>
            <a:r>
              <a:rPr lang="en-US" dirty="0" err="1"/>
              <a:t>oninput</a:t>
            </a:r>
            <a:r>
              <a:rPr lang="en-US" dirty="0"/>
              <a:t>: "</a:t>
            </a:r>
            <a:r>
              <a:rPr lang="en-US" dirty="0" err="1"/>
              <a:t>this.form.requestSubmit</a:t>
            </a:r>
            <a:r>
              <a:rPr lang="en-US" dirty="0"/>
              <a:t>()") %&gt;</a:t>
            </a:r>
          </a:p>
          <a:p>
            <a:r>
              <a:rPr lang="en-US" dirty="0"/>
              <a:t>  &lt;%= </a:t>
            </a:r>
            <a:r>
              <a:rPr lang="en-US" dirty="0" err="1"/>
              <a:t>f.submit</a:t>
            </a:r>
            <a:r>
              <a:rPr lang="en-US" dirty="0"/>
              <a:t> "Search" %&gt;</a:t>
            </a:r>
          </a:p>
          <a:p>
            <a:r>
              <a:rPr lang="en-US" dirty="0"/>
              <a:t>&lt;% end %&gt;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&lt;%= </a:t>
            </a:r>
            <a:r>
              <a:rPr lang="en-US" dirty="0" err="1"/>
              <a:t>turbo_frame_tag</a:t>
            </a:r>
            <a:r>
              <a:rPr lang="en-US" dirty="0"/>
              <a:t> "</a:t>
            </a:r>
            <a:r>
              <a:rPr lang="en-US" dirty="0" err="1"/>
              <a:t>movie_results</a:t>
            </a:r>
            <a:r>
              <a:rPr lang="en-US" dirty="0"/>
              <a:t>" do %&gt;</a:t>
            </a:r>
          </a:p>
          <a:p>
            <a:r>
              <a:rPr lang="en-US" dirty="0"/>
              <a:t>  &lt;%# Render your search results here %&gt;</a:t>
            </a:r>
          </a:p>
          <a:p>
            <a:r>
              <a:rPr lang="en-US" dirty="0"/>
              <a:t>  &lt;% @</a:t>
            </a:r>
            <a:r>
              <a:rPr lang="en-US" dirty="0" err="1"/>
              <a:t>movies.each</a:t>
            </a:r>
            <a:r>
              <a:rPr lang="en-US" dirty="0"/>
              <a:t> do |movie| %&gt;</a:t>
            </a:r>
          </a:p>
          <a:p>
            <a:r>
              <a:rPr lang="en-US" dirty="0"/>
              <a:t>    &lt;%= render movie %&gt;</a:t>
            </a:r>
          </a:p>
          <a:p>
            <a:r>
              <a:rPr lang="en-US" dirty="0"/>
              <a:t>    &lt;p&gt;&lt;%= </a:t>
            </a:r>
            <a:r>
              <a:rPr lang="en-US" dirty="0" err="1"/>
              <a:t>link_to</a:t>
            </a:r>
            <a:r>
              <a:rPr lang="en-US" dirty="0"/>
              <a:t> "Show this movie", movie %&gt;&lt;/p&gt;</a:t>
            </a:r>
          </a:p>
          <a:p>
            <a:r>
              <a:rPr lang="en-US" dirty="0"/>
              <a:t>  &lt;% end %&gt;</a:t>
            </a:r>
          </a:p>
          <a:p>
            <a:r>
              <a:rPr lang="en-US" dirty="0"/>
              <a:t>&lt;% end %&gt;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3679A4-2BD5-6979-0509-2C19DD25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01B80F-CC00-91E1-B9D4-5ABECD33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0FA3E-1709-A1B2-0FC3-DBF4BCA43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ECB5-1D94-5947-969D-F4E0BE05A44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766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7AE0D-03D6-CB68-754C-0676CF2E8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Dedicated Search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4B54E-09B4-EA04-D294-1B8BB6593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resources :movies do</a:t>
            </a:r>
          </a:p>
          <a:p>
            <a:r>
              <a:rPr lang="en-US" dirty="0"/>
              <a:t>  collection do</a:t>
            </a:r>
          </a:p>
          <a:p>
            <a:r>
              <a:rPr lang="en-US" dirty="0"/>
              <a:t>    get 'search'</a:t>
            </a:r>
          </a:p>
          <a:p>
            <a:r>
              <a:rPr lang="en-US" dirty="0"/>
              <a:t>  end</a:t>
            </a:r>
          </a:p>
          <a:p>
            <a:r>
              <a:rPr lang="en-US" dirty="0"/>
              <a:t>end</a:t>
            </a:r>
          </a:p>
          <a:p>
            <a:endParaRPr lang="en-US" dirty="0"/>
          </a:p>
          <a:p>
            <a:r>
              <a:rPr lang="en-US" dirty="0"/>
              <a:t>### Controller:</a:t>
            </a:r>
          </a:p>
          <a:p>
            <a:r>
              <a:rPr lang="en-US" dirty="0"/>
              <a:t>def search</a:t>
            </a:r>
          </a:p>
          <a:p>
            <a:r>
              <a:rPr lang="en-US" dirty="0"/>
              <a:t>  @movies = if params[:query]</a:t>
            </a:r>
          </a:p>
          <a:p>
            <a:r>
              <a:rPr lang="en-US" dirty="0"/>
              <a:t>    </a:t>
            </a:r>
            <a:r>
              <a:rPr lang="en-US" dirty="0" err="1"/>
              <a:t>Movie.where</a:t>
            </a:r>
            <a:r>
              <a:rPr lang="en-US" dirty="0"/>
              <a:t>('title LIKE ?', "%#{params[:query]}%")</a:t>
            </a:r>
          </a:p>
          <a:p>
            <a:r>
              <a:rPr lang="en-US" dirty="0"/>
              <a:t>  else</a:t>
            </a:r>
          </a:p>
          <a:p>
            <a:r>
              <a:rPr lang="en-US" dirty="0"/>
              <a:t>    </a:t>
            </a:r>
            <a:r>
              <a:rPr lang="en-US" dirty="0" err="1"/>
              <a:t>Movie.all</a:t>
            </a:r>
            <a:endParaRPr lang="en-US" dirty="0"/>
          </a:p>
          <a:p>
            <a:r>
              <a:rPr lang="en-US" dirty="0"/>
              <a:t>  end</a:t>
            </a:r>
          </a:p>
          <a:p>
            <a:r>
              <a:rPr lang="en-US" dirty="0"/>
              <a:t>  render :index</a:t>
            </a:r>
          </a:p>
          <a:p>
            <a:r>
              <a:rPr lang="en-US" dirty="0"/>
              <a:t>end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FBBE12-3005-871A-15B4-D0AD15AD4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45E59-A59D-0072-D29B-A452DD0C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CAD5E-7D6D-C189-872E-48B9421A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DE90-0DE2-464F-955F-A797467E5088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150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42FF42-B7E8-FF0F-A1C4-942B8989E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vs POST for Searches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2959A4-8480-4188-1D00-FCDF8418E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Use GET for searches because:</a:t>
            </a:r>
          </a:p>
          <a:p>
            <a:pPr lvl="1"/>
            <a:r>
              <a:rPr lang="en-US" dirty="0"/>
              <a:t>Searches are cacheable</a:t>
            </a:r>
          </a:p>
          <a:p>
            <a:pPr lvl="1"/>
            <a:r>
              <a:rPr lang="en-US" dirty="0"/>
              <a:t>URLs can be bookmarked</a:t>
            </a:r>
          </a:p>
          <a:p>
            <a:pPr lvl="1"/>
            <a:r>
              <a:rPr lang="en-US" dirty="0"/>
              <a:t>Results can be shared via link</a:t>
            </a:r>
          </a:p>
          <a:p>
            <a:pPr lvl="1"/>
            <a:r>
              <a:rPr lang="en-US" dirty="0"/>
              <a:t>Browser history works properly</a:t>
            </a:r>
          </a:p>
          <a:p>
            <a:pPr lvl="1"/>
            <a:r>
              <a:rPr lang="en-US" dirty="0"/>
              <a:t>Follows REST conventions</a:t>
            </a:r>
          </a:p>
          <a:p>
            <a:r>
              <a:rPr lang="en-US" dirty="0"/>
              <a:t>Note: If data changes frequently, caching may not be appropriate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51B20B-9884-9640-ED3C-8D2CF5CE3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20C9BE-1EFA-FF2A-F0F3-FD9BFFC8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7859A-7B1F-72FD-D6FE-FEB5C37B8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CB83-F240-E543-A325-02B09C9F1A2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E449B-72A1-0DB5-0FE6-F03FA85E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send_file</a:t>
            </a:r>
            <a:r>
              <a:rPr lang="en-US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4CE5C-A8E3-82D9-9989-D099400AA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Stream files from your server to browsers: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config/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routes.rb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get '/toby', to: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kitties#toby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app/controllers/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kitties_controller.rb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KittiesController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ApplicationController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def toby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send_file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'public/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toby.png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disposition: 'inline'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disposition: 'inline' displays in browser instead of downloading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BA3C5-A5F9-E14D-E442-399110A8A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F127A-C011-D22F-7BEA-F07783BD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39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F21121-BA5C-AA70-13E0-B77D4BD7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8DE6-D873-E848-AA42-F28294B44C1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6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828F0-1143-67DD-1AA4-F58A1DD8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6C249-EC8C-4E59-3D13-67C613ECC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233" y="1600201"/>
            <a:ext cx="10972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By the end of this chapter, you will be able to: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Create appropriate routes (URLs and verbs) for your applications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Use filters to screen requests and create responses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Generate methods that return files and create dynamic output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Generate useful integration and system tests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Deploy your application as a publicly-visible web server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90007-BE00-1420-A4CF-317F766E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363098-D876-AC79-6ADA-DC4C6F8A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011A6-B8CF-887E-C144-EF5F301BE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1E6-75E7-AA49-9A91-641CE2A1808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9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B8444-7666-4DB3-B3ED-88F61D0D5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send_data</a:t>
            </a:r>
            <a:r>
              <a:rPr lang="en-US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775-5C55-85B5-1662-2CB90243D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Send dynamically generated content to browsers:</a:t>
            </a:r>
          </a:p>
          <a:p>
            <a:pPr lvl="1"/>
            <a:r>
              <a:rPr lang="en-US" dirty="0"/>
              <a:t>Generated images</a:t>
            </a:r>
          </a:p>
          <a:p>
            <a:pPr lvl="1"/>
            <a:r>
              <a:rPr lang="en-US" dirty="0"/>
              <a:t>PDF documents created on-the-fly</a:t>
            </a:r>
          </a:p>
          <a:p>
            <a:pPr lvl="1"/>
            <a:r>
              <a:rPr lang="en-US" dirty="0"/>
              <a:t>CSV exports</a:t>
            </a:r>
          </a:p>
          <a:p>
            <a:pPr lvl="1"/>
            <a:r>
              <a:rPr lang="en-US" dirty="0"/>
              <a:t>Any binary or text data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export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csv_data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generate_csv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(@items)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send_data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csv_data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filename: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items.csv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type: 'text/csv'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5BBA0-A150-A4C4-4321-82FB7796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EB7E12-180D-BEB0-81E3-67B602E4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9A90B-359E-7579-88A4-0CB0D0AC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9CCE2-2A6C-8A44-B005-9603B118A03F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3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B0C8B-9E3D-6697-2D0B-67D82E0C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Cookies?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AA0C0-CD6D-EC48-42CA-BB46329A5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Cookies enable stateful communication over stateless HTTP:</a:t>
            </a:r>
          </a:p>
          <a:p>
            <a:pPr lvl="1"/>
            <a:r>
              <a:rPr lang="en-US" dirty="0"/>
              <a:t>Server sends: Set-Cookie: header</a:t>
            </a:r>
          </a:p>
          <a:p>
            <a:pPr lvl="1"/>
            <a:r>
              <a:rPr lang="en-US" dirty="0"/>
              <a:t>Browser responds with: Cookie: header</a:t>
            </a:r>
          </a:p>
          <a:p>
            <a:pPr lvl="1"/>
            <a:r>
              <a:rPr lang="en-US" dirty="0"/>
              <a:t>Maintains state between requests</a:t>
            </a:r>
          </a:p>
          <a:p>
            <a:pPr lvl="2"/>
            <a:r>
              <a:rPr lang="en-US" dirty="0"/>
              <a:t>Not RESTful</a:t>
            </a:r>
          </a:p>
          <a:p>
            <a:pPr lvl="1"/>
            <a:r>
              <a:rPr lang="en-US" dirty="0"/>
              <a:t>Essential for: sessions, shopping carts, preferences,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DF91B-776A-67C6-AD05-23CCFE15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5B635-98A4-EFDE-B3A4-0EAF1437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FD991B-3CD0-897D-D9AF-2014786C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0494-6260-434B-8979-3D5FAA53955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6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E1533-18D0-2D73-4FE8-CF38DB9F9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Rails Cookie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8C16-875C-006D-C6F1-628B30DEE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Rails automatically generates:</a:t>
            </a:r>
          </a:p>
          <a:p>
            <a:pPr lvl="1"/>
            <a:r>
              <a:rPr lang="en-US" dirty="0" err="1"/>
              <a:t>session_id</a:t>
            </a:r>
            <a:r>
              <a:rPr lang="en-US" dirty="0"/>
              <a:t> - Tracks client/server state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csrf_token</a:t>
            </a:r>
            <a:r>
              <a:rPr lang="en-US" dirty="0"/>
              <a:t> - Prevents Cross-Site Request Forgery attacks</a:t>
            </a:r>
          </a:p>
          <a:p>
            <a:r>
              <a:rPr lang="en-US" dirty="0"/>
              <a:t>Note: </a:t>
            </a:r>
            <a:r>
              <a:rPr lang="en-US" dirty="0" err="1"/>
              <a:t>session_id</a:t>
            </a:r>
            <a:r>
              <a:rPr lang="en-US" dirty="0"/>
              <a:t> is NOT an authenticated session by default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5E149-FA05-0271-FCF8-6BFF3431E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198EE-72EA-A401-4047-877387FFC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9E0A8-AABB-81B8-1C3E-5E44A3BAF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FDF9-C11F-D248-A9C7-44F6AA5C4AB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3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CF7E-1DFD-A5D6-4AFB-A74F20FEB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Cookie Security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9E3F4-F16B-DB51-F6BF-3396D1870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path - Limits cookie to specific domain paths</a:t>
            </a:r>
          </a:p>
          <a:p>
            <a:r>
              <a:rPr lang="en-US" dirty="0" err="1"/>
              <a:t>HttpOnly</a:t>
            </a:r>
            <a:r>
              <a:rPr lang="en-US" dirty="0"/>
              <a:t> - Cookie only for HTTP (not FTP, etc.)</a:t>
            </a:r>
          </a:p>
          <a:p>
            <a:r>
              <a:rPr lang="en-US" dirty="0" err="1"/>
              <a:t>SameSite</a:t>
            </a:r>
            <a:r>
              <a:rPr lang="en-US" dirty="0"/>
              <a:t> - Controls cross-site cookie sending</a:t>
            </a:r>
          </a:p>
          <a:p>
            <a:r>
              <a:rPr lang="en-US" dirty="0"/>
              <a:t>Secure - Requires HTTPS (critical for production!)</a:t>
            </a:r>
          </a:p>
          <a:p>
            <a:r>
              <a:rPr lang="en-US" dirty="0"/>
              <a:t>Expires - Cookie expiration 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A81AF8-5BD9-9D83-8BFE-A0B0EE468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00DBB-0915-36BB-A25C-39512180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40432-213E-12BE-6CC8-16E70F3C9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A67F-3C29-294A-A74B-2B9EA15F8FD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A4A6F-1CF3-357A-FF1F-5DC85A9C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SameSite</a:t>
            </a:r>
            <a:r>
              <a:rPr lang="en-US" dirty="0"/>
              <a:t> Cookie Settings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611A3-7043-0261-FBA2-A4EF8BFF0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Lax (Default):</a:t>
            </a:r>
          </a:p>
          <a:p>
            <a:pPr lvl="1"/>
            <a:r>
              <a:rPr lang="en-US" dirty="0"/>
              <a:t>Always sent when navigating within the same site</a:t>
            </a:r>
          </a:p>
          <a:p>
            <a:pPr lvl="1"/>
            <a:r>
              <a:rPr lang="en-US" dirty="0"/>
              <a:t>NOT sent on requests TO different sites</a:t>
            </a:r>
          </a:p>
          <a:p>
            <a:pPr lvl="1"/>
            <a:r>
              <a:rPr lang="en-US" dirty="0"/>
              <a:t>IS sent when following links FROM other sites</a:t>
            </a:r>
          </a:p>
          <a:p>
            <a:r>
              <a:rPr lang="en-US" dirty="0"/>
              <a:t>Strict:</a:t>
            </a:r>
          </a:p>
          <a:p>
            <a:pPr lvl="1"/>
            <a:r>
              <a:rPr lang="en-US" dirty="0"/>
              <a:t>Never sent when coming from foreign sites</a:t>
            </a:r>
          </a:p>
          <a:p>
            <a:pPr lvl="1"/>
            <a:r>
              <a:rPr lang="en-US" dirty="0"/>
              <a:t>More secure but less convenient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39B092-A838-8475-E663-CD203C91C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1E6F3-BBF9-39AC-831A-9C3DA6CC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A2B5A0-F700-1D48-5B81-97E3C0C70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CF2E-CA0C-0D4F-968C-E166C13B08D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2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7CF11-5E44-D768-7B3F-DEB92A68C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vs Persistent 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62F8D-92A7-5658-99E1-62EC502E0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Session Cookies:</a:t>
            </a:r>
          </a:p>
          <a:p>
            <a:pPr lvl="1"/>
            <a:r>
              <a:rPr lang="en-US" dirty="0"/>
              <a:t>No expiration date specified</a:t>
            </a:r>
          </a:p>
          <a:p>
            <a:pPr lvl="1"/>
            <a:r>
              <a:rPr lang="en-US" dirty="0"/>
              <a:t>Expire when browser/window closes</a:t>
            </a:r>
          </a:p>
          <a:p>
            <a:pPr lvl="1"/>
            <a:r>
              <a:rPr lang="en-US" dirty="0"/>
              <a:t>Default behavior</a:t>
            </a:r>
          </a:p>
          <a:p>
            <a:r>
              <a:rPr lang="en-US" dirty="0"/>
              <a:t>Persistent Cookies:</a:t>
            </a:r>
          </a:p>
          <a:p>
            <a:pPr lvl="1"/>
            <a:r>
              <a:rPr lang="en-US" dirty="0"/>
              <a:t>Have a future expiration date</a:t>
            </a:r>
          </a:p>
          <a:p>
            <a:pPr lvl="1"/>
            <a:r>
              <a:rPr lang="en-US" dirty="0"/>
              <a:t>Survive browser restarts</a:t>
            </a:r>
          </a:p>
          <a:p>
            <a:pPr lvl="1"/>
            <a:r>
              <a:rPr lang="en-US" dirty="0"/>
              <a:t>Used for "Remember Me" functionality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B0673F-D8BE-F759-C7BF-4C9E0094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F2B884-2B11-4054-F40C-F01C2CEF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0EA0CA-1F8B-B690-6172-9283139F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72A4-148D-814C-AC5A-344975EB4FC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8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FEEB1-846E-A5A8-F405-B99BDD924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7DDF2-209B-90CC-DA49-3EC7C18CD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# Storing data</a:t>
            </a:r>
          </a:p>
          <a:p>
            <a:r>
              <a:rPr lang="en-US" dirty="0"/>
              <a:t>session[:</a:t>
            </a:r>
            <a:r>
              <a:rPr lang="en-US" dirty="0" err="1"/>
              <a:t>user_id</a:t>
            </a:r>
            <a:r>
              <a:rPr lang="en-US" dirty="0"/>
              <a:t>] = @</a:t>
            </a:r>
            <a:r>
              <a:rPr lang="en-US" dirty="0" err="1"/>
              <a:t>user.id</a:t>
            </a:r>
            <a:endParaRPr lang="en-US" dirty="0"/>
          </a:p>
          <a:p>
            <a:r>
              <a:rPr lang="en-US" dirty="0"/>
              <a:t>session[:</a:t>
            </a:r>
            <a:r>
              <a:rPr lang="en-US" dirty="0" err="1"/>
              <a:t>cart_items</a:t>
            </a:r>
            <a:r>
              <a:rPr lang="en-US" dirty="0"/>
              <a:t>] = @</a:t>
            </a:r>
            <a:r>
              <a:rPr lang="en-US" dirty="0" err="1"/>
              <a:t>cart.items</a:t>
            </a:r>
            <a:endParaRPr lang="en-US" dirty="0"/>
          </a:p>
          <a:p>
            <a:endParaRPr lang="en-US" dirty="0"/>
          </a:p>
          <a:p>
            <a:r>
              <a:rPr lang="en-US" dirty="0"/>
              <a:t># Retrieving data</a:t>
            </a:r>
          </a:p>
          <a:p>
            <a:r>
              <a:rPr lang="en-US" dirty="0" err="1"/>
              <a:t>current_user_id</a:t>
            </a:r>
            <a:r>
              <a:rPr lang="en-US" dirty="0"/>
              <a:t> = session[:</a:t>
            </a:r>
            <a:r>
              <a:rPr lang="en-US" dirty="0" err="1"/>
              <a:t>user_id</a:t>
            </a:r>
            <a:r>
              <a:rPr lang="en-US" dirty="0"/>
              <a:t>]</a:t>
            </a:r>
          </a:p>
          <a:p>
            <a:endParaRPr lang="en-US" dirty="0"/>
          </a:p>
          <a:p>
            <a:r>
              <a:rPr lang="en-US" dirty="0"/>
              <a:t># Iterating through session</a:t>
            </a:r>
          </a:p>
          <a:p>
            <a:r>
              <a:rPr lang="en-US" dirty="0" err="1"/>
              <a:t>session.each</a:t>
            </a:r>
            <a:r>
              <a:rPr lang="en-US" dirty="0"/>
              <a:t> do |key, value|</a:t>
            </a:r>
          </a:p>
          <a:p>
            <a:r>
              <a:rPr lang="en-US" dirty="0"/>
              <a:t>  puts "#{key}: #{value}"</a:t>
            </a:r>
          </a:p>
          <a:p>
            <a:r>
              <a:rPr lang="en-US" dirty="0"/>
              <a:t>end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5C5FE-1E0D-AB4E-D5F3-ACAD1420C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F8AB82-24C9-CA5F-CC11-38DD892BE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4A0489-CEAA-248A-AE25-AFBF17BED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0823-BE8A-6341-8413-2CF5840475D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1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F191F-94F7-62B1-C3C4-004569BED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Flash Hash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A4DA9C-D7AF-76D5-28CE-92D647CED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Temporary messages that last only one request:</a:t>
            </a:r>
          </a:p>
          <a:p>
            <a:pPr lvl="1"/>
            <a:r>
              <a:rPr lang="en-US" dirty="0"/>
              <a:t>NOT passed as cookies</a:t>
            </a:r>
          </a:p>
          <a:p>
            <a:pPr lvl="1"/>
            <a:r>
              <a:rPr lang="en-US" dirty="0"/>
              <a:t>Available in ERB templates</a:t>
            </a:r>
          </a:p>
          <a:p>
            <a:pPr lvl="1"/>
            <a:r>
              <a:rPr lang="en-US" dirty="0"/>
              <a:t>Perfect for notifications</a:t>
            </a:r>
          </a:p>
          <a:p>
            <a:pPr lvl="1"/>
            <a:r>
              <a:rPr lang="en-US" dirty="0"/>
              <a:t>Two defaults: notice and alert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81C33F-FD2D-CC75-3B65-2AEF8962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AEF6E4-6AB0-DFBE-9C15-E423374F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01D72-B443-2660-CBD6-22396C37B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676E-5E7B-1845-B5EB-A601497F53B4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1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00E0E-C183-77A9-1A8A-06B92F90D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Creating Flash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766F3-B728-D0B7-F98D-F4DBB5444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### In redirect:</a:t>
            </a:r>
          </a:p>
          <a:p>
            <a:r>
              <a:rPr lang="en-US" dirty="0" err="1"/>
              <a:t>redirect_to</a:t>
            </a:r>
            <a:r>
              <a:rPr lang="en-US" dirty="0"/>
              <a:t> </a:t>
            </a:r>
            <a:r>
              <a:rPr lang="en-US" dirty="0" err="1"/>
              <a:t>todo_url</a:t>
            </a:r>
            <a:r>
              <a:rPr lang="en-US" dirty="0"/>
              <a:t>(@</a:t>
            </a:r>
            <a:r>
              <a:rPr lang="en-US" dirty="0" err="1"/>
              <a:t>todo</a:t>
            </a:r>
            <a:r>
              <a:rPr lang="en-US" dirty="0"/>
              <a:t>),</a:t>
            </a:r>
          </a:p>
          <a:p>
            <a:r>
              <a:rPr lang="en-US" dirty="0"/>
              <a:t>            notice: "Todo was successfully created."</a:t>
            </a:r>
          </a:p>
          <a:p>
            <a:endParaRPr lang="en-US" dirty="0"/>
          </a:p>
          <a:p>
            <a:r>
              <a:rPr lang="en-US" dirty="0"/>
              <a:t>### Directly in controller:</a:t>
            </a:r>
          </a:p>
          <a:p>
            <a:r>
              <a:rPr lang="en-US" dirty="0"/>
              <a:t>flash[:notice] = "Your message"</a:t>
            </a:r>
          </a:p>
          <a:p>
            <a:r>
              <a:rPr lang="en-US" dirty="0"/>
              <a:t>flash[:alert] = "Warning message"</a:t>
            </a:r>
          </a:p>
          <a:p>
            <a:endParaRPr lang="en-US" dirty="0"/>
          </a:p>
          <a:p>
            <a:r>
              <a:rPr lang="en-US" dirty="0"/>
              <a:t># Convenience methods:</a:t>
            </a:r>
          </a:p>
          <a:p>
            <a:r>
              <a:rPr lang="en-US" dirty="0" err="1"/>
              <a:t>flash.notice</a:t>
            </a:r>
            <a:r>
              <a:rPr lang="en-US" dirty="0"/>
              <a:t> = "Your message"</a:t>
            </a:r>
          </a:p>
          <a:p>
            <a:r>
              <a:rPr lang="en-US" dirty="0" err="1"/>
              <a:t>flash.alert</a:t>
            </a:r>
            <a:r>
              <a:rPr lang="en-US" dirty="0"/>
              <a:t> = "Warning message"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C242B-5028-1454-22BA-69FF19DF3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6C047-6E37-B5DA-194C-B4B777DC0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CB07-7DD6-C769-09C8-A23A2677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56534-930D-9443-9AEF-A9E1EF9E2C02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7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85C3-8C73-05D9-0268-A9B0F8B2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Showing Flash in 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F26CB-B613-9ED6-E318-016059001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# Scaffolds add flash to index and show views:</a:t>
            </a:r>
          </a:p>
          <a:p>
            <a:r>
              <a:rPr lang="en-US" dirty="0"/>
              <a:t>&lt;p style="color: green"&gt;&lt;%= notice %&gt;&lt;/p&gt;</a:t>
            </a:r>
          </a:p>
          <a:p>
            <a:endParaRPr lang="en-US" dirty="0"/>
          </a:p>
          <a:p>
            <a:r>
              <a:rPr lang="en-US" dirty="0"/>
              <a:t>### For all pages, add to </a:t>
            </a:r>
            <a:r>
              <a:rPr lang="en-US" dirty="0" err="1"/>
              <a:t>application.html.erb</a:t>
            </a:r>
            <a:r>
              <a:rPr lang="en-US" dirty="0"/>
              <a:t>:</a:t>
            </a:r>
          </a:p>
          <a:p>
            <a:r>
              <a:rPr lang="en-US" dirty="0"/>
              <a:t>&lt;% if notice %&gt;</a:t>
            </a:r>
          </a:p>
          <a:p>
            <a:r>
              <a:rPr lang="en-US" dirty="0"/>
              <a:t>  &lt;p class="notice"&gt;&lt;%= notice %&gt;&lt;/p&gt;</a:t>
            </a:r>
          </a:p>
          <a:p>
            <a:r>
              <a:rPr lang="en-US" dirty="0"/>
              <a:t>&lt;% end %&gt;</a:t>
            </a:r>
          </a:p>
          <a:p>
            <a:r>
              <a:rPr lang="en-US" dirty="0"/>
              <a:t>&lt;% if alert %&gt;</a:t>
            </a:r>
          </a:p>
          <a:p>
            <a:r>
              <a:rPr lang="en-US" dirty="0"/>
              <a:t>  &lt;p class="alert"&gt;&lt;%= alert %&gt;&lt;/p&gt;</a:t>
            </a:r>
          </a:p>
          <a:p>
            <a:r>
              <a:rPr lang="en-US" dirty="0"/>
              <a:t>&lt;% end %&gt;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B5E34-B816-4371-3758-4090E9248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9DE7B7-A9B6-F0D6-6158-D63F330C4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49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2CDE1A-1A06-DA6A-1E9D-B16B59315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433A7-47A8-0E4C-A4AB-23827F12FB38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8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0CCFD-778A-2812-EAF8-617F77E4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7742B-D269-A54B-7503-ED08CA7DE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Routing - Mapping URLs to controller actions</a:t>
            </a:r>
          </a:p>
          <a:p>
            <a:r>
              <a:rPr lang="en-US" dirty="0"/>
              <a:t>Verification and Validation - Ensuring correctness and usefulness</a:t>
            </a:r>
          </a:p>
          <a:p>
            <a:r>
              <a:rPr lang="en-US" dirty="0"/>
              <a:t>Inversion of Control - Framework calls your code</a:t>
            </a:r>
          </a:p>
          <a:p>
            <a:r>
              <a:rPr lang="en-US" dirty="0"/>
              <a:t>Filters - Pre/post processing of requests</a:t>
            </a:r>
          </a:p>
          <a:p>
            <a:r>
              <a:rPr lang="en-US" dirty="0"/>
              <a:t>Cookies - Client-server state management</a:t>
            </a:r>
          </a:p>
          <a:p>
            <a:r>
              <a:rPr lang="en-US" dirty="0"/>
              <a:t>Integration and System Testing </a:t>
            </a:r>
          </a:p>
          <a:p>
            <a:pPr lvl="1"/>
            <a:r>
              <a:rPr lang="en-US" dirty="0"/>
              <a:t>End-to-end testing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F2A00-A0E5-8464-7F9F-97301F796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7B0B4-5E14-8918-6F38-B25837A3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786F6E-5D11-C631-F462-09EB756F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365E-C25A-BD44-B535-AB4E0736076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3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485E4-7690-A1AE-7334-C31BFC95E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Integration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317F1-C5FE-C4B1-D368-9549D98DA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Scaffolds generate controller tests automatically:</a:t>
            </a:r>
          </a:p>
          <a:p>
            <a:pPr marL="533374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test "should show one" do</a:t>
            </a:r>
          </a:p>
          <a:p>
            <a:pPr marL="533374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get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todo_url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(@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todo.id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533374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assert_response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:success</a:t>
            </a:r>
          </a:p>
          <a:p>
            <a:pPr marL="533374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r>
              <a:rPr lang="en-US" dirty="0"/>
              <a:t>Tests verify:</a:t>
            </a:r>
          </a:p>
          <a:p>
            <a:pPr lvl="1"/>
            <a:r>
              <a:rPr lang="en-US" dirty="0"/>
              <a:t>Correct routes work</a:t>
            </a:r>
          </a:p>
          <a:p>
            <a:pPr lvl="1"/>
            <a:r>
              <a:rPr lang="en-US" dirty="0"/>
              <a:t>Controller methods execute properly</a:t>
            </a:r>
          </a:p>
          <a:p>
            <a:pPr lvl="1"/>
            <a:r>
              <a:rPr lang="en-US" dirty="0"/>
              <a:t>Appropriate responses are returned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009F6-20D5-6889-E7E5-642E9C75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8CD21-FE62-157D-E901-F09C12C54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2471F0-E19B-D190-BE76-25140F61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9934-1A55-5446-A98E-0C0C010596F5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5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7696C-9E2C-BD17-A78B-79DCB847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Writing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A40D4-01B5-9E32-EFBA-D596BCC2A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Best practice: Write tests BEFORE implementation</a:t>
            </a:r>
          </a:p>
          <a:p>
            <a:pPr lvl="1"/>
            <a:r>
              <a:rPr lang="en-US" dirty="0"/>
              <a:t>Documents expected behavior</a:t>
            </a:r>
          </a:p>
          <a:p>
            <a:pPr lvl="1"/>
            <a:r>
              <a:rPr lang="en-US" dirty="0"/>
              <a:t>Enables regression testing</a:t>
            </a:r>
          </a:p>
          <a:p>
            <a:pPr lvl="1"/>
            <a:r>
              <a:rPr lang="en-US" dirty="0"/>
              <a:t>Facilitates refactoring</a:t>
            </a:r>
          </a:p>
          <a:p>
            <a:pPr lvl="1"/>
            <a:r>
              <a:rPr lang="en-US" dirty="0"/>
              <a:t>Catches bugs early</a:t>
            </a:r>
          </a:p>
          <a:p>
            <a:r>
              <a:rPr lang="en-US" dirty="0"/>
              <a:t>Even writing tests after implementation is better than no tests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65729-BBAE-B781-0386-AFEDED35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1D2FFF-C543-BA13-D5F5-5E3833E7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61CE81-106D-E2D5-75DB-4BDAC6E2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B80B-8CB8-2646-AF6A-94F15B451640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6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1D9CE-0597-EFC3-B2F2-5F78C1E9D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Test Data with Fixtures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791B3-3FDA-EFFC-82A3-82954F1F3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Fixtures are YAML files in test/fixtures/: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test/fixtures/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todos.yml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one: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item: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MyString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due: 2022-07-28</a:t>
            </a:r>
          </a:p>
          <a:p>
            <a:pPr marL="609569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two: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item: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AnotherString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due: 2022-07-29</a:t>
            </a:r>
          </a:p>
          <a:p>
            <a:r>
              <a:rPr lang="en-US" dirty="0"/>
              <a:t>Creates test database records for your tests to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55AEB-FAC8-A431-7156-F21B7D28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5DB47-0B31-3903-07D9-C434926B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CF3A09-AB8D-C7AE-77BB-72D2912F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2D24-AEF9-AC4C-A4F0-38DA28EBD6A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3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77C3-34FC-9040-0A4A-95F3C08CF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YAML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80B98-B388-DA58-AC2B-5EF7861BF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0834"/>
            <a:ext cx="10972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YAML </a:t>
            </a:r>
            <a:r>
              <a:rPr lang="en-US" dirty="0" err="1"/>
              <a:t>Ain't</a:t>
            </a:r>
            <a:r>
              <a:rPr lang="en-US" dirty="0"/>
              <a:t> Markup Language</a:t>
            </a:r>
          </a:p>
          <a:p>
            <a:pPr lvl="1"/>
            <a:r>
              <a:rPr lang="en-US" dirty="0"/>
              <a:t>Used for data serialization</a:t>
            </a:r>
          </a:p>
          <a:p>
            <a:pPr lvl="1"/>
            <a:r>
              <a:rPr lang="en-US" dirty="0"/>
              <a:t>Indentation (spaces, not tabs) shows structure</a:t>
            </a:r>
          </a:p>
          <a:p>
            <a:pPr lvl="1"/>
            <a:r>
              <a:rPr lang="en-US" dirty="0"/>
              <a:t># starts comments</a:t>
            </a:r>
          </a:p>
          <a:p>
            <a:pPr lvl="1"/>
            <a:r>
              <a:rPr lang="en-US" dirty="0"/>
              <a:t>- denotes list items</a:t>
            </a:r>
          </a:p>
          <a:p>
            <a:pPr lvl="1"/>
            <a:r>
              <a:rPr lang="en-US" dirty="0"/>
              <a:t>Strings can be quoted or unquoted</a:t>
            </a:r>
          </a:p>
          <a:p>
            <a:pPr lvl="1"/>
            <a:r>
              <a:rPr lang="en-US" dirty="0"/>
              <a:t>Human-readable format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5D15E1-F737-3532-7F3F-720E6FEE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403491-137E-15E5-25EA-A046940A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371A8-A358-D018-9D7E-958C6EB8D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F62C-B5CA-2041-BB9D-9D838BAB96E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6E67B-7F8A-34AD-72F4-76060E95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Running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C6FBD-0C04-39BA-72A0-C0AB1481F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### Run all controller tests:</a:t>
            </a:r>
          </a:p>
          <a:p>
            <a:r>
              <a:rPr lang="en-US" dirty="0"/>
              <a:t>rails test</a:t>
            </a:r>
          </a:p>
          <a:p>
            <a:endParaRPr lang="en-US" dirty="0"/>
          </a:p>
          <a:p>
            <a:r>
              <a:rPr lang="en-US" dirty="0"/>
              <a:t>### Run system tests:</a:t>
            </a:r>
          </a:p>
          <a:p>
            <a:r>
              <a:rPr lang="en-US" dirty="0"/>
              <a:t>rails </a:t>
            </a:r>
            <a:r>
              <a:rPr lang="en-US" dirty="0" err="1"/>
              <a:t>test:system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DD956-E17C-54D6-AFEE-91D4C53B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2B8C3-E608-655B-FFF6-211DF57A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D75AAC-DEAF-5E9D-41A3-8169834E4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06D2D-090F-F844-9C7C-F80226B8D598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8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A01CD-FBDF-47C9-3B35-B095D600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End-to-End System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A7BBE-572F-D632-CB14-D13814496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tests simulate real user interactions:</a:t>
            </a:r>
          </a:p>
          <a:p>
            <a:pPr lvl="1"/>
            <a:r>
              <a:rPr lang="en-US" dirty="0"/>
              <a:t>Opens an actual browser</a:t>
            </a:r>
          </a:p>
          <a:p>
            <a:pPr lvl="1"/>
            <a:r>
              <a:rPr lang="en-US" dirty="0"/>
              <a:t>Fills out forms</a:t>
            </a:r>
          </a:p>
          <a:p>
            <a:pPr lvl="1"/>
            <a:r>
              <a:rPr lang="en-US" dirty="0"/>
              <a:t>Clicks links and buttons</a:t>
            </a:r>
          </a:p>
          <a:p>
            <a:pPr lvl="1"/>
            <a:r>
              <a:rPr lang="en-US" dirty="0"/>
              <a:t>Verifies page content</a:t>
            </a:r>
          </a:p>
          <a:p>
            <a:r>
              <a:rPr lang="en-US" dirty="0"/>
              <a:t>Uses Capybara and Selenium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9496D9-4BCC-908A-C18B-BC7F1ACA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4333F6-3F56-781C-B62E-AD6750B08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B18922-DB0C-C055-BB7E-04EB3D2A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CA0D-DF2D-7F43-B2C0-D9FE4F57E4F6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6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9B01D-47D5-5D73-DE5B-E067D164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Headless Browser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D16DF-36CF-0FDB-E3A6-FA8C14424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Run tests faster without visible browser: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test/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application_system_test_case.rb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driven_by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:selenium,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using: 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headless_chrome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screen_size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[1400, 1400]</a:t>
            </a:r>
          </a:p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Faster execution</a:t>
            </a:r>
          </a:p>
          <a:p>
            <a:pPr lvl="1"/>
            <a:r>
              <a:rPr lang="en-US" dirty="0"/>
              <a:t>Can run on servers without displays</a:t>
            </a:r>
          </a:p>
          <a:p>
            <a:pPr lvl="1"/>
            <a:r>
              <a:rPr lang="en-US" dirty="0"/>
              <a:t>Good for CI/CD pipelines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F9C23-85E4-1E8C-FB7D-CB347490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6B649-CA8A-FC9D-D384-A3D98F41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95DF1-6F24-0995-D599-D19C0F64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96339-8FB9-FD41-A5AC-44DD3E48F30C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2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D1CE5-D7E8-079D-B3A0-7D2F50045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Verification and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FAB19-FC10-31C9-1457-BCB482E9D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Verification:</a:t>
            </a:r>
          </a:p>
          <a:p>
            <a:pPr lvl="1"/>
            <a:r>
              <a:rPr lang="en-US" dirty="0"/>
              <a:t>"Are you building it correctly?"</a:t>
            </a:r>
          </a:p>
          <a:p>
            <a:pPr lvl="1"/>
            <a:r>
              <a:rPr lang="en-US" dirty="0"/>
              <a:t>Tests if app meets specifications</a:t>
            </a:r>
          </a:p>
          <a:p>
            <a:pPr lvl="1"/>
            <a:r>
              <a:rPr lang="en-US" dirty="0"/>
              <a:t>Technical correctness</a:t>
            </a:r>
          </a:p>
          <a:p>
            <a:r>
              <a:rPr lang="en-US" dirty="0"/>
              <a:t>Validation:</a:t>
            </a:r>
          </a:p>
          <a:p>
            <a:pPr lvl="1"/>
            <a:r>
              <a:rPr lang="en-US" dirty="0"/>
              <a:t>"Are you building the right thing?"</a:t>
            </a:r>
          </a:p>
          <a:p>
            <a:pPr lvl="1"/>
            <a:r>
              <a:rPr lang="en-US" dirty="0"/>
              <a:t>Tests if users will actually use it</a:t>
            </a:r>
          </a:p>
          <a:p>
            <a:pPr lvl="1"/>
            <a:r>
              <a:rPr lang="en-US" dirty="0"/>
              <a:t>Real-world usefulness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9B6FD-8D0B-EC80-08D0-35FD31CB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FE7F8-E761-EF1A-EF5E-A29B5F13A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9C4AE6-E858-D500-734F-D8A8EB53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01DF-606A-4A43-8592-17AED3BDE26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51103-466C-AD5F-E18C-544614EB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Tests as Acceptance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C2563-D486-9FFB-B63D-BEC6F9D3A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tests can serve as acceptance criteria:</a:t>
            </a:r>
          </a:p>
          <a:p>
            <a:pPr lvl="1"/>
            <a:r>
              <a:rPr lang="en-US" dirty="0"/>
              <a:t>Verify functionality from user perspective</a:t>
            </a:r>
          </a:p>
          <a:p>
            <a:pPr lvl="1"/>
            <a:r>
              <a:rPr lang="en-US" dirty="0"/>
              <a:t>Ensure features work end-to-end</a:t>
            </a:r>
          </a:p>
          <a:p>
            <a:pPr lvl="1"/>
            <a:r>
              <a:rPr lang="en-US" dirty="0"/>
              <a:t>Validate that requirements are met</a:t>
            </a:r>
          </a:p>
          <a:p>
            <a:pPr lvl="1"/>
            <a:r>
              <a:rPr lang="en-US" dirty="0"/>
              <a:t>Can be reviewed by stakeholders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A7BBA-243A-150E-7F10-A092F8187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A5439-E41A-F0C8-1F68-5B239C7A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067E5-2AA1-90BF-1796-F795E353F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56082-DF7E-2748-9E6C-0962311EBA1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3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C5C8F-AEB5-73E5-AEFE-D0DA453CC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Making Your App Public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004DB-D622-B354-E0F9-4E2028C0D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deployment strategies:</a:t>
            </a:r>
          </a:p>
          <a:p>
            <a:pPr lvl="1"/>
            <a:r>
              <a:rPr lang="en-US" dirty="0"/>
              <a:t>File archives - JAR, EAR, WAR files</a:t>
            </a:r>
          </a:p>
          <a:p>
            <a:pPr lvl="1"/>
            <a:r>
              <a:rPr lang="en-US" dirty="0"/>
              <a:t>CI/CD pipelines - Automated deployments</a:t>
            </a:r>
          </a:p>
          <a:p>
            <a:pPr lvl="1"/>
            <a:r>
              <a:rPr lang="en-US" dirty="0"/>
              <a:t>Docker containers - Containerized applications</a:t>
            </a:r>
          </a:p>
          <a:p>
            <a:pPr lvl="1"/>
            <a:r>
              <a:rPr lang="en-US" dirty="0"/>
              <a:t>Kubernetes - Orchestrated, scalable deployments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83C2D-4A89-63EF-9583-23231822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1C510-00D2-FDED-091C-CFF4CD88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59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8FA5AD-D3DE-62C5-2ACE-92E56E3FF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4CA4-9A7D-FB4E-80CB-4C957092B356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F831-A32E-78EF-0530-4F4AE0677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4AFC3-F285-7840-FB09-D0C2A1FC6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 of the Rails pipeline that maps:</a:t>
            </a:r>
          </a:p>
          <a:p>
            <a:pPr lvl="1"/>
            <a:r>
              <a:rPr lang="en-US" dirty="0"/>
              <a:t>URLs - The web addresses users visit</a:t>
            </a:r>
          </a:p>
          <a:p>
            <a:pPr lvl="1"/>
            <a:r>
              <a:rPr lang="en-US" dirty="0"/>
              <a:t>HTTP verbs - GET, POST, PATCH, DELETE, etc.</a:t>
            </a:r>
          </a:p>
          <a:p>
            <a:pPr lvl="1"/>
            <a:r>
              <a:rPr lang="en-US" dirty="0"/>
              <a:t>Controller methods - The code that handles requests</a:t>
            </a:r>
          </a:p>
          <a:p>
            <a:r>
              <a:rPr lang="en-US" dirty="0"/>
              <a:t>This mapping tells Rails which controller and action should handle each request.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79797-B011-70FA-181D-D08BABA96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EA353F-0B8D-EEE4-ABB1-9682D9D53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85741F-6A87-D2F6-6117-F6CA0B8F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0CE3-E5A7-A341-AFCA-D4CC4AB55FE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5CF9F-D2B0-861F-C8B6-546DDC8B2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Deploying to Heroku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9456D-33A5-76DA-DAD6-F965423F1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Heroku provides easy Rails hosting:</a:t>
            </a:r>
          </a:p>
          <a:p>
            <a:pPr lvl="1"/>
            <a:r>
              <a:rPr lang="en-US" dirty="0"/>
              <a:t>Simple deployment process</a:t>
            </a:r>
          </a:p>
          <a:p>
            <a:pPr lvl="1"/>
            <a:r>
              <a:rPr lang="en-US" dirty="0"/>
              <a:t>Free and paid tiers</a:t>
            </a:r>
          </a:p>
          <a:p>
            <a:pPr lvl="1"/>
            <a:r>
              <a:rPr lang="en-US" dirty="0"/>
              <a:t>Handles infrastructure</a:t>
            </a:r>
          </a:p>
          <a:p>
            <a:pPr lvl="1"/>
            <a:r>
              <a:rPr lang="en-US" dirty="0"/>
              <a:t>Great for learning and prototypes</a:t>
            </a:r>
          </a:p>
          <a:p>
            <a:r>
              <a:rPr lang="en-US" dirty="0"/>
              <a:t>Must use PostgreSQL database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70F2A8-4B83-7647-A7CB-C1BDE9CCE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5B6D7-DBB8-FBD5-1ECB-E7832BDC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E739C7-E199-E3DB-C2F8-D4EEA2E1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3F11A-E5E7-7441-8B9B-B9AD1BDCA8E0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2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6BD6C-1868-2B0B-5D0E-F16BFA5A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PostgreSQL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5860E-9291-028F-9BDF-91431CF2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default: &amp;default</a:t>
            </a:r>
          </a:p>
          <a:p>
            <a:r>
              <a:rPr lang="en-US" dirty="0"/>
              <a:t>  adapter: </a:t>
            </a:r>
            <a:r>
              <a:rPr lang="en-US" dirty="0" err="1"/>
              <a:t>postgresql</a:t>
            </a:r>
            <a:endParaRPr lang="en-US" dirty="0"/>
          </a:p>
          <a:p>
            <a:r>
              <a:rPr lang="en-US" dirty="0"/>
              <a:t>  encoding: </a:t>
            </a:r>
            <a:r>
              <a:rPr lang="en-US" dirty="0" err="1"/>
              <a:t>unicode</a:t>
            </a:r>
            <a:endParaRPr lang="en-US" dirty="0"/>
          </a:p>
          <a:p>
            <a:r>
              <a:rPr lang="en-US" dirty="0"/>
              <a:t>  pool: &lt;%= </a:t>
            </a:r>
            <a:r>
              <a:rPr lang="en-US" dirty="0" err="1"/>
              <a:t>ENV.fetch</a:t>
            </a:r>
            <a:r>
              <a:rPr lang="en-US" dirty="0"/>
              <a:t>("RAILS_MAX_THREADS") { 5 } %&gt;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development:</a:t>
            </a:r>
          </a:p>
          <a:p>
            <a:r>
              <a:rPr lang="en-US" dirty="0"/>
              <a:t>  &lt;&lt;: *default</a:t>
            </a:r>
          </a:p>
          <a:p>
            <a:r>
              <a:rPr lang="en-US" dirty="0"/>
              <a:t>  database: </a:t>
            </a:r>
            <a:r>
              <a:rPr lang="en-US" dirty="0" err="1"/>
              <a:t>myapp_development</a:t>
            </a:r>
            <a:endParaRPr lang="en-US" dirty="0"/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production:</a:t>
            </a:r>
          </a:p>
          <a:p>
            <a:r>
              <a:rPr lang="en-US" dirty="0"/>
              <a:t>  &lt;&lt;: *default</a:t>
            </a:r>
          </a:p>
          <a:p>
            <a:r>
              <a:rPr lang="en-US" dirty="0"/>
              <a:t>  database: </a:t>
            </a:r>
            <a:r>
              <a:rPr lang="en-US" dirty="0" err="1"/>
              <a:t>myapp_production</a:t>
            </a:r>
            <a:endParaRPr lang="en-US" dirty="0"/>
          </a:p>
          <a:p>
            <a:r>
              <a:rPr lang="en-US" dirty="0"/>
              <a:t>  username: </a:t>
            </a:r>
            <a:r>
              <a:rPr lang="en-US" dirty="0" err="1"/>
              <a:t>myapp</a:t>
            </a:r>
            <a:endParaRPr lang="en-US" dirty="0"/>
          </a:p>
          <a:p>
            <a:r>
              <a:rPr lang="en-US" dirty="0"/>
              <a:t>  password: &lt;%= ENV['MYAPP_DATABASE_PASSWORD'] %&gt;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A6B57-B048-CDE5-581A-32DDD677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3CDFF-09B9-F202-7B5A-E0D7FFFE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61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F0144E-7D3D-1E99-0CEB-BAC7FDA0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1401-1C60-6243-94F3-502972A47BC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3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D0F05-2491-386B-9DBC-C5581B6CD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Heroku Login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64AF6-AD04-6262-2F51-9EBF57860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Authentication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login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This opens a browser for authentication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68ABB-2310-0721-B6BD-88F568D6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A0B8E-E08D-2F80-D4C0-9A472FAE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4517F0-BE7A-2143-A7BF-0E618DFE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1688-43A1-9E40-B99C-09665BCD866A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0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9ED3-1371-742A-77FC-12E36904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Bundle 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D4C2D-0A8D-6C6A-CFA6-306671378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Platform Setup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bundle lock --add-platform x86_64-linux --add-platform ruby</a:t>
            </a:r>
          </a:p>
          <a:p>
            <a:r>
              <a:rPr lang="en-US" dirty="0"/>
              <a:t>Ensures gems are compatible with Heroku's Linux environment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98FEF-0891-B52D-0274-EF7C9245D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1C1326-ECAC-7828-B1B8-DB6D7634A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C35762-E85F-91F5-AF7A-B0B9EF58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CF658-CF45-DC48-B9F2-5526860EA20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4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A2821-4936-B3E1-CF69-65B08D0FD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Heroku 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CC6FF-2714-E72A-A680-B0D68715C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App Container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apps:create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Add PostgreSQL database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addons:create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heroku-postgresql:essential-0</a:t>
            </a:r>
          </a:p>
          <a:p>
            <a:r>
              <a:rPr lang="en-US" dirty="0"/>
              <a:t>Provisions your application and database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3E84D-BB1D-02D1-7147-C45A3D47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9CECC-D407-C9A7-4BD5-7BCB603B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0590F3-05DB-01B5-AB5B-80678EE46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434C-93F5-BD4A-A137-BD761AAC8857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6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7C9F0-CEB6-7DFA-F3BC-BADCBD2B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 Repository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43FF-9CF8-D439-7C74-B4B902083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your apps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apps</a:t>
            </a:r>
          </a:p>
          <a:p>
            <a:r>
              <a:rPr lang="en-US" dirty="0"/>
              <a:t>Add the app as a git remote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git:remote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your_app_name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Connects your local repo to Heroku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9CB6C-74D4-51ED-A4AD-F50F2A21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A6D88F-39DB-60CB-7479-1DFD2D97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BDD8D-0A3D-3350-1BC9-537FB62B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09402-F84C-4C45-B643-B08938A9942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8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8E75-76D4-E827-AC41-575FFBF0A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Push to Heroku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A5971-D0FC-182A-A746-1DA350A92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Deploy your application</a:t>
            </a:r>
          </a:p>
          <a:p>
            <a:pPr marL="609569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git push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</a:p>
          <a:p>
            <a:r>
              <a:rPr lang="en-US" dirty="0"/>
              <a:t>Run database migrations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run rake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db:migrate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Uploads and sets up your app on Heroku servers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F433D-0483-E4EC-6FEF-92E010FB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8D55C2-4892-1072-8F57-29FD3EFA0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3A576-230D-B785-D645-3219DF08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34C8-A550-EB41-BD53-F4F8E94A99F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2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F1EC2-AFEA-EB82-0270-D672F4BF2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Your 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8520C-1843-933D-062B-23FA6CACA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smallest container (free tier)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ps:scale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web=1</a:t>
            </a:r>
          </a:p>
          <a:p>
            <a:r>
              <a:rPr lang="en-US" dirty="0"/>
              <a:t>Verify it's running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Open in your browser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open</a:t>
            </a:r>
          </a:p>
          <a:p>
            <a:r>
              <a:rPr lang="en-US" dirty="0"/>
              <a:t>Your app is now live on the internet!</a:t>
            </a:r>
          </a:p>
          <a:p>
            <a:pPr marL="609569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EFF2F-B123-131A-2E11-1D8D9E48B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B9D1C4-9503-111E-4B9E-D0241A59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EBCD1E-ABBF-FAF0-77CA-D4648828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998B-F0BE-B243-8379-C541DDDE14F4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1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234DB-3CCA-1D2C-17C3-015B7E93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Cleaning Up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BED27-A2D2-ECAA-46C0-F60961DC0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When you're done, remove the app to avoid charges</a:t>
            </a:r>
          </a:p>
          <a:p>
            <a:pPr marL="609569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heroku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apps:destroy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Always clean up resources you're not using to avoid unexpected costs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E817BB-C699-F356-81E7-D870B89F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DF273-0E43-1BF4-4AD7-D2D2B1AE0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BCED5-000F-F32F-871D-B126E563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90E5-A397-6F48-92AE-CB7D20AF2B5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D887C-F0C0-9DB3-1B5A-4ABA756B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Controller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41738-740E-15A0-3F95-D11AF5FB4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Keep controllers thin - move </a:t>
            </a:r>
            <a:r>
              <a:rPr lang="en-US" b="1" dirty="0"/>
              <a:t>data </a:t>
            </a:r>
            <a:r>
              <a:rPr lang="en-US" dirty="0"/>
              <a:t>logic to models</a:t>
            </a:r>
          </a:p>
          <a:p>
            <a:r>
              <a:rPr lang="en-US" dirty="0"/>
              <a:t>Use </a:t>
            </a:r>
            <a:r>
              <a:rPr lang="en-US" dirty="0" err="1"/>
              <a:t>before_action</a:t>
            </a:r>
            <a:r>
              <a:rPr lang="en-US" dirty="0"/>
              <a:t> to DRY up code</a:t>
            </a:r>
          </a:p>
          <a:p>
            <a:r>
              <a:rPr lang="en-US" dirty="0"/>
              <a:t>Always use strong parameters</a:t>
            </a:r>
          </a:p>
          <a:p>
            <a:r>
              <a:rPr lang="en-US" dirty="0"/>
              <a:t>Write tests for every controller method</a:t>
            </a:r>
          </a:p>
          <a:p>
            <a:r>
              <a:rPr lang="en-US" dirty="0"/>
              <a:t>Use appropriate HTTP status codes</a:t>
            </a:r>
          </a:p>
          <a:p>
            <a:r>
              <a:rPr lang="en-US" dirty="0"/>
              <a:t>Remember: render can only be called once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04FCE7-C0A8-8636-657C-438DDD1B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FCCA7-F60F-18DB-E81D-AB010BC50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69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E76AB-2E4C-44BB-30A9-D9D507F3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F0D1-6192-A149-B1EA-499F2B432EBE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0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C360E-D25C-FBA6-2C32-DAD555AE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Routes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AC88A-91E8-8E57-D692-E1AAD181B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Command Line: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rails routes</a:t>
            </a:r>
          </a:p>
          <a:p>
            <a:r>
              <a:rPr lang="en-US" dirty="0"/>
              <a:t>Development Server:</a:t>
            </a:r>
          </a:p>
          <a:p>
            <a:pPr lvl="1"/>
            <a:r>
              <a:rPr lang="en-US" dirty="0"/>
              <a:t>http://localhost:3000/rails/info/routes</a:t>
            </a:r>
          </a:p>
          <a:p>
            <a:r>
              <a:rPr lang="en-US" dirty="0"/>
              <a:t>Server Properties:</a:t>
            </a:r>
          </a:p>
          <a:p>
            <a:pPr lvl="1"/>
            <a:r>
              <a:rPr lang="en-US" dirty="0"/>
              <a:t>http://localhost:3000/rails/info/properties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36B337-9119-FF11-B41B-5EA2AD0C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0446A-D57F-468A-9CAB-3611EE82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7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339254-ECFA-7898-95ED-67065308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D23F5-FA24-FF4C-8365-C840C2558681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2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F854-2ECB-6954-6646-7D95AE717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 on What You can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45554-21F7-8EF3-E43F-A63229D70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clean, tested code</a:t>
            </a:r>
          </a:p>
          <a:p>
            <a:r>
              <a:rPr lang="en-US" dirty="0"/>
              <a:t>Following conventions</a:t>
            </a:r>
          </a:p>
          <a:p>
            <a:r>
              <a:rPr lang="en-US"/>
              <a:t>Continuous </a:t>
            </a:r>
            <a:r>
              <a:rPr lang="en-US" dirty="0"/>
              <a:t>learning and improvement</a:t>
            </a:r>
          </a:p>
          <a:p>
            <a:r>
              <a:rPr lang="en-US"/>
              <a:t>Building </a:t>
            </a:r>
            <a:r>
              <a:rPr lang="en-US" dirty="0"/>
              <a:t>applications that solve real problems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89DD3-BB60-28D0-3F75-2FA5832D1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8C9761-2913-F78B-0B65-50570BA6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70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983D1B-873D-54C7-105F-3B9549D5C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B67A-F9FD-D242-A472-4F952EF5CF6D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4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7F0C6-31C7-5875-2134-3BAD766B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Route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EA283-859E-6848-913D-CC09000AF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Prefix</a:t>
            </a:r>
          </a:p>
          <a:p>
            <a:pPr lvl="1"/>
            <a:r>
              <a:rPr lang="en-US" dirty="0"/>
              <a:t>Used in _</a:t>
            </a:r>
            <a:r>
              <a:rPr lang="en-US" dirty="0" err="1"/>
              <a:t>url</a:t>
            </a:r>
            <a:r>
              <a:rPr lang="en-US" dirty="0"/>
              <a:t> and _path helpers (e.g., </a:t>
            </a:r>
            <a:r>
              <a:rPr lang="en-US" dirty="0" err="1"/>
              <a:t>items_path</a:t>
            </a:r>
            <a:r>
              <a:rPr lang="en-US" dirty="0"/>
              <a:t>)</a:t>
            </a:r>
          </a:p>
          <a:p>
            <a:r>
              <a:rPr lang="en-US" dirty="0"/>
              <a:t>Verb</a:t>
            </a:r>
          </a:p>
          <a:p>
            <a:pPr lvl="1"/>
            <a:r>
              <a:rPr lang="en-US" dirty="0"/>
              <a:t>The HTTP method (GET, POST, PATCH, DELETE)</a:t>
            </a:r>
          </a:p>
          <a:p>
            <a:r>
              <a:rPr lang="en-US" dirty="0"/>
              <a:t>URI Pattern</a:t>
            </a:r>
          </a:p>
          <a:p>
            <a:pPr lvl="1"/>
            <a:r>
              <a:rPr lang="en-US" dirty="0"/>
              <a:t>The URL pattern to match</a:t>
            </a:r>
          </a:p>
          <a:p>
            <a:r>
              <a:rPr lang="en-US" dirty="0" err="1"/>
              <a:t>Controller#Action</a:t>
            </a:r>
            <a:endParaRPr lang="en-US" dirty="0"/>
          </a:p>
          <a:p>
            <a:pPr lvl="1"/>
            <a:r>
              <a:rPr lang="en-US" dirty="0"/>
              <a:t>Which controller method handles the request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DF41F4-1294-2AEC-4DA9-C770876F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BF32A-E89D-3B96-F7E1-87C5E313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BC54A7-92CA-8E7F-707C-6FF042D84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841-9393-7145-9103-3D607B9E53BB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2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947AA8-9912-04CD-0D22-F19E61C63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1775-4D62-FB36-0DFB-27AC815BD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Prefix      Verb    URI Pattern         </a:t>
            </a:r>
            <a:r>
              <a:rPr lang="en-US" sz="2400" dirty="0" err="1"/>
              <a:t>Controller#Action</a:t>
            </a:r>
            <a:endParaRPr lang="en-US" sz="2400" dirty="0"/>
          </a:p>
          <a:p>
            <a:r>
              <a:rPr lang="en-US" sz="2400" dirty="0"/>
              <a:t>items       GET     /items(.:format)        </a:t>
            </a:r>
            <a:r>
              <a:rPr lang="en-US" sz="2400" dirty="0" err="1"/>
              <a:t>items#index</a:t>
            </a:r>
            <a:endParaRPr lang="en-US" sz="2400" dirty="0"/>
          </a:p>
          <a:p>
            <a:r>
              <a:rPr lang="en-US" sz="2400" dirty="0"/>
              <a:t>            POST    /items(.:format)        </a:t>
            </a:r>
            <a:r>
              <a:rPr lang="en-US" sz="2400" dirty="0" err="1"/>
              <a:t>items#create</a:t>
            </a:r>
            <a:endParaRPr lang="en-US" sz="2400" dirty="0"/>
          </a:p>
          <a:p>
            <a:r>
              <a:rPr lang="en-US" sz="2400" dirty="0" err="1"/>
              <a:t>new_item</a:t>
            </a:r>
            <a:r>
              <a:rPr lang="en-US" sz="2400" dirty="0"/>
              <a:t>    GET     /items/new(.:format)    </a:t>
            </a:r>
            <a:r>
              <a:rPr lang="en-US" sz="2400" dirty="0" err="1"/>
              <a:t>items#new</a:t>
            </a:r>
            <a:endParaRPr lang="en-US" sz="2400" dirty="0"/>
          </a:p>
          <a:p>
            <a:r>
              <a:rPr lang="en-US" sz="2400" dirty="0" err="1"/>
              <a:t>edit_item</a:t>
            </a:r>
            <a:r>
              <a:rPr lang="en-US" sz="2400" dirty="0"/>
              <a:t>   GET     /items/:id/edit(.:format) </a:t>
            </a:r>
            <a:r>
              <a:rPr lang="en-US" sz="2400" dirty="0" err="1"/>
              <a:t>items#edit</a:t>
            </a:r>
            <a:endParaRPr lang="en-US" sz="2400" dirty="0"/>
          </a:p>
          <a:p>
            <a:r>
              <a:rPr lang="en-US" sz="2400" dirty="0"/>
              <a:t>item        GET     /items/:id(.:format)    </a:t>
            </a:r>
            <a:r>
              <a:rPr lang="en-US" sz="2400" dirty="0" err="1"/>
              <a:t>items#show</a:t>
            </a:r>
            <a:endParaRPr lang="en-US" sz="2400" dirty="0"/>
          </a:p>
          <a:p>
            <a:r>
              <a:rPr lang="en-US" sz="2400" dirty="0"/>
              <a:t>            PATCH   /items/:id(.:format)    </a:t>
            </a:r>
            <a:r>
              <a:rPr lang="en-US" sz="2400" dirty="0" err="1"/>
              <a:t>items#update</a:t>
            </a:r>
            <a:endParaRPr lang="en-US" sz="2400" dirty="0"/>
          </a:p>
          <a:p>
            <a:r>
              <a:rPr lang="en-US" sz="2400" dirty="0"/>
              <a:t>            PUT     /items/:id(.:format)    </a:t>
            </a:r>
            <a:r>
              <a:rPr lang="en-US" sz="2400" dirty="0" err="1"/>
              <a:t>items#update</a:t>
            </a:r>
            <a:endParaRPr lang="en-US" sz="2400" dirty="0"/>
          </a:p>
          <a:p>
            <a:r>
              <a:rPr lang="en-US" sz="2400" dirty="0"/>
              <a:t>            DELETE  /items/:id(.:format)    </a:t>
            </a:r>
            <a:r>
              <a:rPr lang="en-US" sz="2400" dirty="0" err="1"/>
              <a:t>items#destroy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C283BE-7866-0606-8401-BECA8179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Steve Beaty and others as cited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904C7B-9B5F-6D5A-091D-6C450CB2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AC88-EF5B-3148-888C-824478CD1B05}" type="slidenum">
              <a:rPr lang="en-US" smtClean="0"/>
              <a:t>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9DCF3D-0B24-BA59-8A17-7C826E1A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7B9F-0858-704F-B17D-B5F38B88B2D3}" type="datetime5">
              <a:rPr lang="en-US" smtClean="0"/>
              <a:t>28-Oct-25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3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MSU Denver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gnella" id="{9B7AACB3-BED8-6844-ADDB-C87436244734}" vid="{7749C953-94DA-D341-AC03-734E71A764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Chapter01</Template>
  <TotalTime>4365</TotalTime>
  <Words>3975</Words>
  <Application>Microsoft Macintosh PowerPoint</Application>
  <PresentationFormat>Widescreen</PresentationFormat>
  <Paragraphs>785</Paragraphs>
  <Slides>70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6" baseType="lpstr">
      <vt:lpstr>Aptos</vt:lpstr>
      <vt:lpstr>Arial</vt:lpstr>
      <vt:lpstr>Calibri</vt:lpstr>
      <vt:lpstr>Courier New</vt:lpstr>
      <vt:lpstr>Menlo</vt:lpstr>
      <vt:lpstr>MSU Denver 16x9</vt:lpstr>
      <vt:lpstr>Chapter Five</vt:lpstr>
      <vt:lpstr>Epictetus</vt:lpstr>
      <vt:lpstr>Introduction</vt:lpstr>
      <vt:lpstr>Learning Outcomes</vt:lpstr>
      <vt:lpstr>Key Terms</vt:lpstr>
      <vt:lpstr>Routing</vt:lpstr>
      <vt:lpstr>Viewing Routes</vt:lpstr>
      <vt:lpstr>Route Components</vt:lpstr>
      <vt:lpstr>Example</vt:lpstr>
      <vt:lpstr>Colon Notation</vt:lpstr>
      <vt:lpstr>Format Paramater</vt:lpstr>
      <vt:lpstr>RESTful Routes with resources</vt:lpstr>
      <vt:lpstr>Controller Actions/Methods</vt:lpstr>
      <vt:lpstr>The Index Action</vt:lpstr>
      <vt:lpstr>Automatic View Rendering</vt:lpstr>
      <vt:lpstr>Introduction to Filters</vt:lpstr>
      <vt:lpstr>Before Action</vt:lpstr>
      <vt:lpstr>Set Item</vt:lpstr>
      <vt:lpstr>Benefits</vt:lpstr>
      <vt:lpstr>Strong Parameters</vt:lpstr>
      <vt:lpstr>Security with Strong Parameters</vt:lpstr>
      <vt:lpstr>New and Create</vt:lpstr>
      <vt:lpstr>Create</vt:lpstr>
      <vt:lpstr>Understanding respond_to</vt:lpstr>
      <vt:lpstr>HTTP Status Codes in Rails</vt:lpstr>
      <vt:lpstr>The render Method</vt:lpstr>
      <vt:lpstr>Edit and Update</vt:lpstr>
      <vt:lpstr>The Destroy Action</vt:lpstr>
      <vt:lpstr>The Request Object</vt:lpstr>
      <vt:lpstr>The Response Object</vt:lpstr>
      <vt:lpstr>Member Routes</vt:lpstr>
      <vt:lpstr>Member Route Implementation</vt:lpstr>
      <vt:lpstr>Collection Routes</vt:lpstr>
      <vt:lpstr>Search via Index Method</vt:lpstr>
      <vt:lpstr>Adding a Search Form</vt:lpstr>
      <vt:lpstr>Turbo Search</vt:lpstr>
      <vt:lpstr>Dedicated Search Action</vt:lpstr>
      <vt:lpstr>GET vs POST for Searches</vt:lpstr>
      <vt:lpstr>The send_file Method</vt:lpstr>
      <vt:lpstr>The send_data Method</vt:lpstr>
      <vt:lpstr>What are Cookies?</vt:lpstr>
      <vt:lpstr>Rails Cookie Components</vt:lpstr>
      <vt:lpstr>Cookie Security Attributes</vt:lpstr>
      <vt:lpstr>SameSite Cookie Settings</vt:lpstr>
      <vt:lpstr>Session vs Persistent Cookies</vt:lpstr>
      <vt:lpstr>Working with Sessions</vt:lpstr>
      <vt:lpstr>The Flash Hash</vt:lpstr>
      <vt:lpstr>Creating Flash Messages</vt:lpstr>
      <vt:lpstr>Showing Flash in Views</vt:lpstr>
      <vt:lpstr>Integration Testing</vt:lpstr>
      <vt:lpstr>Writing Tests</vt:lpstr>
      <vt:lpstr>Test Data with Fixtures</vt:lpstr>
      <vt:lpstr>Understanding YAML</vt:lpstr>
      <vt:lpstr>Running Tests</vt:lpstr>
      <vt:lpstr>End-to-End System Tests</vt:lpstr>
      <vt:lpstr>Headless Browser Testing</vt:lpstr>
      <vt:lpstr>Verification and Validation</vt:lpstr>
      <vt:lpstr>System Tests as Acceptance Tests</vt:lpstr>
      <vt:lpstr>Making Your App Public</vt:lpstr>
      <vt:lpstr>Deploying to Heroku</vt:lpstr>
      <vt:lpstr>PostgreSQL Configuration</vt:lpstr>
      <vt:lpstr>Heroku Login</vt:lpstr>
      <vt:lpstr>Bundle Lock</vt:lpstr>
      <vt:lpstr>Create Heroku App</vt:lpstr>
      <vt:lpstr>Link Repository</vt:lpstr>
      <vt:lpstr>Push to Heroku</vt:lpstr>
      <vt:lpstr>Start Your App</vt:lpstr>
      <vt:lpstr>Cleaning Up Resources</vt:lpstr>
      <vt:lpstr>Controller Best Practices</vt:lpstr>
      <vt:lpstr>Focus on What You can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Beaty</dc:creator>
  <cp:lastModifiedBy>Steve Beaty</cp:lastModifiedBy>
  <cp:revision>45</cp:revision>
  <dcterms:created xsi:type="dcterms:W3CDTF">2025-10-22T19:42:39Z</dcterms:created>
  <dcterms:modified xsi:type="dcterms:W3CDTF">2025-10-31T17:40:26Z</dcterms:modified>
</cp:coreProperties>
</file>