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65" r:id="rId4"/>
    <p:sldId id="257" r:id="rId5"/>
    <p:sldId id="259" r:id="rId6"/>
    <p:sldId id="260" r:id="rId7"/>
    <p:sldId id="262" r:id="rId8"/>
    <p:sldId id="258" r:id="rId9"/>
    <p:sldId id="267" r:id="rId10"/>
    <p:sldId id="261" r:id="rId11"/>
    <p:sldId id="264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058938"/>
            <a:ext cx="10363200" cy="1470025"/>
          </a:xfrm>
          <a:solidFill>
            <a:schemeClr val="bg1">
              <a:alpha val="95000"/>
            </a:schemeClr>
          </a:solidFill>
          <a:effectLst>
            <a:softEdge rad="63500"/>
          </a:effectLst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baseline="0" dirty="0">
                <a:solidFill>
                  <a:schemeClr val="tx1"/>
                </a:solidFill>
              </a:rPr>
              <a:t>Click to edit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281186" y="2983610"/>
            <a:ext cx="7609479" cy="1009561"/>
          </a:xfrm>
          <a:solidFill>
            <a:schemeClr val="bg1">
              <a:alpha val="95000"/>
            </a:schemeClr>
          </a:solidFill>
          <a:effectLst>
            <a:softEdge rad="63500"/>
          </a:effectLst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30305"/>
            <a:ext cx="10972800" cy="5695859"/>
          </a:xfrm>
          <a:ln w="25400">
            <a:solidFill>
              <a:schemeClr val="tx1"/>
            </a:solidFill>
          </a:ln>
        </p:spPr>
        <p:txBody>
          <a:bodyPr tIns="228600">
            <a:normAutofit/>
          </a:bodyPr>
          <a:lstStyle>
            <a:lvl1pPr marL="0" indent="0">
              <a:buNone/>
              <a:defRPr sz="2667" b="0" i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141" y="6308726"/>
            <a:ext cx="1143000" cy="457200"/>
          </a:xfrm>
          <a:prstGeom prst="rect">
            <a:avLst/>
          </a:prstGeom>
        </p:spPr>
        <p:txBody>
          <a:bodyPr/>
          <a:lstStyle/>
          <a:p>
            <a:fld id="{1D6FFD96-0DFC-2941-B520-D15EC4A7F8EC}" type="datetimeFigureOut">
              <a:rPr lang="en-US" smtClean="0"/>
              <a:t>12/5/25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6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200F-E181-9BE7-0A56-0AF4178D8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2A90D-3900-2EBC-365E-D9DC8D934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6A444-060D-271A-9C9B-65987F53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FD96-0DFC-2941-B520-D15EC4A7F8EC}" type="datetimeFigureOut">
              <a:rPr lang="en-US" smtClean="0"/>
              <a:t>12/5/25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BF711-C029-D555-64CD-0ADF50A1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748ED-0D16-1333-3227-B7AE1C6CD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3E6A-A171-9B44-BD29-F9ACD0B7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7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D3C3453-6596-1340-01B9-8877C1567E49}"/>
              </a:ext>
            </a:extLst>
          </p:cNvPr>
          <p:cNvSpPr txBox="1">
            <a:spLocks/>
          </p:cNvSpPr>
          <p:nvPr/>
        </p:nvSpPr>
        <p:spPr>
          <a:xfrm>
            <a:off x="605141" y="6308726"/>
            <a:ext cx="1143000" cy="4572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E145AF-2465-1345-A673-F2664B07CED8}" type="datetime5">
              <a:rPr lang="en-US" smtClean="0"/>
              <a:pPr/>
              <a:t>5-Dec-25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9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ln w="25400">
            <a:solidFill>
              <a:schemeClr val="tx1"/>
            </a:solidFill>
          </a:ln>
        </p:spPr>
        <p:txBody>
          <a:bodyPr tIns="228600">
            <a:normAutofit/>
          </a:bodyPr>
          <a:lstStyle>
            <a:lvl1pPr marL="0" indent="0">
              <a:buNone/>
              <a:defRPr sz="2667" b="0" i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9887BBEB-32D5-2D50-07CA-3F51A75FA0E8}"/>
              </a:ext>
            </a:extLst>
          </p:cNvPr>
          <p:cNvSpPr txBox="1">
            <a:spLocks/>
          </p:cNvSpPr>
          <p:nvPr/>
        </p:nvSpPr>
        <p:spPr>
          <a:xfrm>
            <a:off x="609600" y="6308726"/>
            <a:ext cx="1169155" cy="487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E145AF-2465-1345-A673-F2664B07CED8}" type="datetime5">
              <a:rPr lang="en-US" smtClean="0"/>
              <a:pPr/>
              <a:t>5-Dec-25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8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2487"/>
            <a:ext cx="5321600" cy="4525963"/>
          </a:xfrm>
          <a:ln w="25400" cap="flat">
            <a:solidFill>
              <a:schemeClr val="tx1"/>
            </a:solidFill>
            <a:round/>
          </a:ln>
        </p:spPr>
        <p:txBody>
          <a:bodyPr tIns="228600">
            <a:normAutofit/>
          </a:bodyPr>
          <a:lstStyle>
            <a:lvl1pPr marL="0" indent="0">
              <a:buNone/>
              <a:defRPr sz="2667" b="0" i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3C3831-60B9-204A-AB0D-53E619F83C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0800" y="1592837"/>
            <a:ext cx="5321600" cy="4525963"/>
          </a:xfrm>
          <a:ln w="25400">
            <a:solidFill>
              <a:schemeClr val="tx1"/>
            </a:solidFill>
          </a:ln>
        </p:spPr>
        <p:txBody>
          <a:bodyPr tIns="228600">
            <a:normAutofit/>
          </a:bodyPr>
          <a:lstStyle>
            <a:lvl1pPr marL="0" indent="0">
              <a:buNone/>
              <a:defRPr sz="2667" b="0" i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7DDEEDF1-8A77-85F3-9C93-920E453307BB}"/>
              </a:ext>
            </a:extLst>
          </p:cNvPr>
          <p:cNvSpPr txBox="1">
            <a:spLocks/>
          </p:cNvSpPr>
          <p:nvPr/>
        </p:nvSpPr>
        <p:spPr>
          <a:xfrm>
            <a:off x="605141" y="6308726"/>
            <a:ext cx="1169155" cy="487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E145AF-2465-1345-A673-F2664B07CED8}" type="datetime5">
              <a:rPr lang="en-US" smtClean="0"/>
              <a:pPr/>
              <a:t>5-Dec-25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6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BC7257D9-CFE4-6187-731B-973A817958BF}"/>
              </a:ext>
            </a:extLst>
          </p:cNvPr>
          <p:cNvSpPr txBox="1">
            <a:spLocks/>
          </p:cNvSpPr>
          <p:nvPr/>
        </p:nvSpPr>
        <p:spPr>
          <a:xfrm>
            <a:off x="605141" y="6308726"/>
            <a:ext cx="1169155" cy="487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E145AF-2465-1345-A673-F2664B07CED8}" type="datetime5">
              <a:rPr lang="en-US" smtClean="0"/>
              <a:pPr/>
              <a:t>5-Dec-25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346DE585-182D-C90D-7BFC-E67326368F83}"/>
              </a:ext>
            </a:extLst>
          </p:cNvPr>
          <p:cNvSpPr txBox="1">
            <a:spLocks/>
          </p:cNvSpPr>
          <p:nvPr/>
        </p:nvSpPr>
        <p:spPr>
          <a:xfrm>
            <a:off x="605141" y="6308726"/>
            <a:ext cx="1169155" cy="487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E145AF-2465-1345-A673-F2664B07CED8}" type="datetime5">
              <a:rPr lang="en-US" smtClean="0"/>
              <a:pPr/>
              <a:t>5-Dec-25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ED4BD15D-B8F3-E5F7-61A8-F1581CE5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141" y="6308726"/>
            <a:ext cx="1169155" cy="487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 anchorCtr="0"/>
          <a:lstStyle>
            <a:lvl1pPr algn="ctr">
              <a:defRPr sz="1600"/>
            </a:lvl1pPr>
          </a:lstStyle>
          <a:p>
            <a:fld id="{1D6FFD96-0DFC-2941-B520-D15EC4A7F8EC}" type="datetimeFigureOut">
              <a:rPr lang="en-US" smtClean="0"/>
              <a:t>12/5/25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5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B955B-3757-0FEC-8150-652A2829B6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21168"/>
            <a:ext cx="9144000" cy="1015663"/>
          </a:xfrm>
        </p:spPr>
        <p:txBody>
          <a:bodyPr anchor="ctr" anchorCtr="0">
            <a:sp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23134-95A2-6423-76C0-9D75A168C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5141" y="6308726"/>
            <a:ext cx="1143000" cy="457200"/>
          </a:xfrm>
          <a:prstGeom prst="rect">
            <a:avLst/>
          </a:prstGeom>
        </p:spPr>
        <p:txBody>
          <a:bodyPr/>
          <a:lstStyle/>
          <a:p>
            <a:fld id="{1D6FFD96-0DFC-2941-B520-D15EC4A7F8EC}" type="datetimeFigureOut">
              <a:rPr lang="en-US" smtClean="0"/>
              <a:t>12/5/25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0597491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16423"/>
            <a:ext cx="10972800" cy="4525963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A96718C-B494-BEC7-F28C-214E07D9C762}"/>
              </a:ext>
            </a:extLst>
          </p:cNvPr>
          <p:cNvSpPr txBox="1">
            <a:spLocks/>
          </p:cNvSpPr>
          <p:nvPr/>
        </p:nvSpPr>
        <p:spPr>
          <a:xfrm>
            <a:off x="1953927" y="6308726"/>
            <a:ext cx="8275320" cy="457200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6095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© Steve Beaty and others as cited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DF815EA-2632-FDB2-A417-B3EECA7BB8DF}"/>
              </a:ext>
            </a:extLst>
          </p:cNvPr>
          <p:cNvSpPr txBox="1">
            <a:spLocks/>
          </p:cNvSpPr>
          <p:nvPr/>
        </p:nvSpPr>
        <p:spPr>
          <a:xfrm>
            <a:off x="10411285" y="6309360"/>
            <a:ext cx="1143000" cy="4572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anchor="ctr"/>
          <a:lstStyle>
            <a:lvl1pPr marL="457177" indent="-457177" algn="ctr" defTabSz="60957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51" indent="-380982" algn="l" defTabSz="609570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3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609570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3" indent="-304784" algn="l" defTabSz="609570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943BD9-44AB-1844-978D-39FE48EF12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0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9FC5C61-B84D-C24D-8F57-10D08D9A2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058938"/>
            <a:ext cx="10363200" cy="1470025"/>
          </a:xfrm>
        </p:spPr>
        <p:txBody>
          <a:bodyPr/>
          <a:lstStyle/>
          <a:p>
            <a:r>
              <a:rPr lang="en-US" dirty="0"/>
              <a:t>AWS Elastic Beanstalk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38F559-EB91-263C-7DEF-F53A09B1F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1186" y="2983610"/>
            <a:ext cx="7609479" cy="1009561"/>
          </a:xfrm>
        </p:spPr>
        <p:txBody>
          <a:bodyPr/>
          <a:lstStyle/>
          <a:p>
            <a:r>
              <a:rPr lang="en-US" dirty="0"/>
              <a:t>PAAS</a:t>
            </a:r>
          </a:p>
        </p:txBody>
      </p:sp>
    </p:spTree>
    <p:extLst>
      <p:ext uri="{BB962C8B-B14F-4D97-AF65-F5344CB8AC3E}">
        <p14:creationId xmlns:p14="http://schemas.microsoft.com/office/powerpoint/2010/main" val="393785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71D2-3F51-0C85-4FDA-3909113C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2A373-4B4C-EEBB-2831-FF1B7E00E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2025-12-05 17:26:25    INFO    Instance deployment completed successfully.</a:t>
            </a:r>
          </a:p>
          <a:p>
            <a:r>
              <a:rPr lang="en-US" sz="1600" dirty="0"/>
              <a:t>2025-12-05 17:26:29    INFO    Application available at production-env.eba-ajhunfdw.us-west-2.elasticbeanstalk.com.</a:t>
            </a:r>
          </a:p>
          <a:p>
            <a:r>
              <a:rPr lang="en-US" sz="1600" dirty="0"/>
              <a:t>2025-12-05 17:26:30    INFO    Successfully launched environment: production-env</a:t>
            </a:r>
          </a:p>
          <a:p>
            <a:endParaRPr lang="en-US" dirty="0"/>
          </a:p>
          <a:p>
            <a:r>
              <a:rPr lang="en-US" dirty="0"/>
              <a:t>$ </a:t>
            </a:r>
            <a:r>
              <a:rPr lang="en-US" dirty="0" err="1"/>
              <a:t>eb</a:t>
            </a:r>
            <a:r>
              <a:rPr lang="en-US" dirty="0"/>
              <a:t> open</a:t>
            </a:r>
          </a:p>
        </p:txBody>
      </p:sp>
    </p:spTree>
    <p:extLst>
      <p:ext uri="{BB962C8B-B14F-4D97-AF65-F5344CB8AC3E}">
        <p14:creationId xmlns:p14="http://schemas.microsoft.com/office/powerpoint/2010/main" val="2450712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1603-3EA8-ED77-4118-DEEC19B6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CA6A-F926-01CD-509F-E2F53D188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 git commit –am “…”</a:t>
            </a:r>
          </a:p>
          <a:p>
            <a:r>
              <a:rPr lang="en-US" dirty="0"/>
              <a:t>$ </a:t>
            </a:r>
            <a:r>
              <a:rPr lang="en-US" dirty="0" err="1"/>
              <a:t>eb</a:t>
            </a:r>
            <a:r>
              <a:rPr lang="en-US" dirty="0"/>
              <a:t> deploy</a:t>
            </a:r>
          </a:p>
          <a:p>
            <a:r>
              <a:rPr lang="en-US" dirty="0"/>
              <a:t># Refresh </a:t>
            </a:r>
            <a:r>
              <a:rPr lang="en-US"/>
              <a:t>browser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64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1B87-91D3-776B-3F14-7CCDC5383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CB762-BCF0-B6D8-B2C0-119DEB5AD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 </a:t>
            </a:r>
            <a:r>
              <a:rPr lang="en-US" dirty="0" err="1"/>
              <a:t>eb</a:t>
            </a:r>
            <a:r>
              <a:rPr lang="en-US" dirty="0"/>
              <a:t> status	</a:t>
            </a:r>
            <a:r>
              <a:rPr lang="en-US" i="1" dirty="0"/>
              <a:t># Check environment status</a:t>
            </a:r>
            <a:r>
              <a:rPr lang="en-US" dirty="0"/>
              <a:t> </a:t>
            </a:r>
          </a:p>
          <a:p>
            <a:r>
              <a:rPr lang="en-US" dirty="0"/>
              <a:t>$ </a:t>
            </a:r>
            <a:r>
              <a:rPr lang="en-US" dirty="0" err="1"/>
              <a:t>eb</a:t>
            </a:r>
            <a:r>
              <a:rPr lang="en-US" dirty="0"/>
              <a:t> logs	</a:t>
            </a:r>
            <a:r>
              <a:rPr lang="en-US" i="1" dirty="0"/>
              <a:t># View application logs</a:t>
            </a:r>
            <a:r>
              <a:rPr lang="en-US" dirty="0"/>
              <a:t> </a:t>
            </a:r>
          </a:p>
          <a:p>
            <a:r>
              <a:rPr lang="en-US" dirty="0"/>
              <a:t>$ </a:t>
            </a:r>
            <a:r>
              <a:rPr lang="en-US" dirty="0" err="1"/>
              <a:t>eb</a:t>
            </a:r>
            <a:r>
              <a:rPr lang="en-US" dirty="0"/>
              <a:t> ssh		</a:t>
            </a:r>
            <a:r>
              <a:rPr lang="en-US" i="1" dirty="0"/>
              <a:t># SSH into the instance</a:t>
            </a:r>
          </a:p>
          <a:p>
            <a:r>
              <a:rPr lang="en-US" dirty="0"/>
              <a:t>$ </a:t>
            </a:r>
            <a:r>
              <a:rPr lang="en-US" dirty="0" err="1"/>
              <a:t>eb</a:t>
            </a:r>
            <a:r>
              <a:rPr lang="en-US" dirty="0"/>
              <a:t> list	</a:t>
            </a:r>
            <a:r>
              <a:rPr lang="en-US" i="1" dirty="0"/>
              <a:t># List all 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1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6C9E69-20A9-ACB2-ED31-BC66C94BE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AWS Elastic Beanstalk is a Platform as a Service (PaaS) offered by Amazon Web Services that simplifies the deployment and management of web applications and services</a:t>
            </a:r>
          </a:p>
          <a:p>
            <a:r>
              <a:rPr lang="en-US" dirty="0"/>
              <a:t>It allows developers to upload their application code, and Elastic Beanstalk automatically handles the provisioning and management of the underlying infrastructure, including Amazon EC2 instances, load balancers, auto-scaling, and health monitoring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98E620-0069-5617-8F08-79D310214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Gemini</a:t>
            </a:r>
          </a:p>
        </p:txBody>
      </p:sp>
    </p:spTree>
    <p:extLst>
      <p:ext uri="{BB962C8B-B14F-4D97-AF65-F5344CB8AC3E}">
        <p14:creationId xmlns:p14="http://schemas.microsoft.com/office/powerpoint/2010/main" val="329014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ve diagram showing the relationship between an Elastic Beanstalk application and web/worker environments.">
            <a:extLst>
              <a:ext uri="{FF2B5EF4-FFF2-40B4-BE49-F238E27FC236}">
                <a16:creationId xmlns:a16="http://schemas.microsoft.com/office/drawing/2014/main" id="{6A1DCA5A-6E83-FE1B-3727-3A4D64744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9900" y="68263"/>
            <a:ext cx="6172200" cy="61722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6619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BE3842-3C4A-A0F1-1B7C-DB812C76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A05D56-8300-B67E-670C-82F7C0F4E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$ rails new </a:t>
            </a:r>
            <a:r>
              <a:rPr lang="en-US" dirty="0" err="1"/>
              <a:t>eb</a:t>
            </a:r>
            <a:r>
              <a:rPr lang="en-US" dirty="0"/>
              <a:t>-rails --minimal --database=</a:t>
            </a:r>
            <a:r>
              <a:rPr lang="en-US" dirty="0" err="1"/>
              <a:t>postgresql</a:t>
            </a:r>
            <a:endParaRPr lang="en-US" dirty="0"/>
          </a:p>
          <a:p>
            <a:r>
              <a:rPr lang="en-US" dirty="0"/>
              <a:t>$ cd </a:t>
            </a:r>
            <a:r>
              <a:rPr lang="en-US" dirty="0" err="1"/>
              <a:t>eb</a:t>
            </a:r>
            <a:r>
              <a:rPr lang="en-US" dirty="0"/>
              <a:t>-rails</a:t>
            </a:r>
          </a:p>
          <a:p>
            <a:endParaRPr lang="en-US" dirty="0"/>
          </a:p>
          <a:p>
            <a:r>
              <a:rPr lang="en-US" dirty="0"/>
              <a:t>$ bundle lock --add-platform ruby x86_64-linux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1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6CB4-8349-307A-C615-082142946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config/</a:t>
            </a:r>
            <a:r>
              <a:rPr lang="en-US" dirty="0" err="1"/>
              <a:t>database.yml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6C85-1803-0F7F-6EAC-D5E59A799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default: &amp;default</a:t>
            </a:r>
          </a:p>
          <a:p>
            <a:r>
              <a:rPr lang="en-US" dirty="0"/>
              <a:t>  adapter: </a:t>
            </a:r>
            <a:r>
              <a:rPr lang="en-US" dirty="0" err="1"/>
              <a:t>postgresql</a:t>
            </a:r>
            <a:endParaRPr lang="en-US" dirty="0"/>
          </a:p>
          <a:p>
            <a:r>
              <a:rPr lang="en-US" dirty="0"/>
              <a:t>  encoding: </a:t>
            </a:r>
            <a:r>
              <a:rPr lang="en-US" dirty="0" err="1"/>
              <a:t>unicode</a:t>
            </a:r>
            <a:endParaRPr lang="en-US" dirty="0"/>
          </a:p>
          <a:p>
            <a:r>
              <a:rPr lang="en-US" dirty="0"/>
              <a:t>  pool: &lt;%= </a:t>
            </a:r>
            <a:r>
              <a:rPr lang="en-US" dirty="0" err="1"/>
              <a:t>ENV.fetch</a:t>
            </a:r>
            <a:r>
              <a:rPr lang="en-US" dirty="0"/>
              <a:t>("RAILS_MAX_THREADS", 5) %&gt;</a:t>
            </a:r>
          </a:p>
          <a:p>
            <a:endParaRPr lang="en-US" dirty="0"/>
          </a:p>
          <a:p>
            <a:r>
              <a:rPr lang="en-US" dirty="0"/>
              <a:t>development:</a:t>
            </a:r>
          </a:p>
          <a:p>
            <a:r>
              <a:rPr lang="en-US" dirty="0"/>
              <a:t>  &lt;&lt;: *default</a:t>
            </a:r>
          </a:p>
          <a:p>
            <a:r>
              <a:rPr lang="en-US" dirty="0"/>
              <a:t>  database: </a:t>
            </a:r>
            <a:r>
              <a:rPr lang="en-US" dirty="0" err="1"/>
              <a:t>eb_rails_development</a:t>
            </a:r>
            <a:endParaRPr lang="en-US" dirty="0"/>
          </a:p>
          <a:p>
            <a:endParaRPr lang="en-US" dirty="0"/>
          </a:p>
          <a:p>
            <a:r>
              <a:rPr lang="en-US" dirty="0"/>
              <a:t>test:</a:t>
            </a:r>
          </a:p>
          <a:p>
            <a:r>
              <a:rPr lang="en-US" dirty="0"/>
              <a:t>  &lt;&lt;: *default</a:t>
            </a:r>
          </a:p>
          <a:p>
            <a:r>
              <a:rPr lang="en-US" dirty="0"/>
              <a:t>  database: </a:t>
            </a:r>
            <a:r>
              <a:rPr lang="en-US" dirty="0" err="1"/>
              <a:t>eb_rails_test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production:</a:t>
            </a:r>
          </a:p>
          <a:p>
            <a:r>
              <a:rPr lang="en-US" dirty="0"/>
              <a:t>  &lt;&lt;: *default</a:t>
            </a:r>
          </a:p>
          <a:p>
            <a:r>
              <a:rPr lang="en-US" dirty="0"/>
              <a:t>  database: &lt;%= </a:t>
            </a:r>
            <a:r>
              <a:rPr lang="en-US" dirty="0" err="1"/>
              <a:t>ENV.fetch</a:t>
            </a:r>
            <a:r>
              <a:rPr lang="en-US" dirty="0"/>
              <a:t>("RDS_DB_NAME", "</a:t>
            </a:r>
            <a:r>
              <a:rPr lang="en-US" dirty="0" err="1"/>
              <a:t>eb_rails_production</a:t>
            </a:r>
            <a:r>
              <a:rPr lang="en-US" dirty="0"/>
              <a:t>") %&gt;</a:t>
            </a:r>
          </a:p>
          <a:p>
            <a:r>
              <a:rPr lang="en-US" dirty="0"/>
              <a:t>  username: &lt;%= </a:t>
            </a:r>
            <a:r>
              <a:rPr lang="en-US" dirty="0" err="1"/>
              <a:t>ENV.fetch</a:t>
            </a:r>
            <a:r>
              <a:rPr lang="en-US" dirty="0"/>
              <a:t>("RDS_USERNAME", "</a:t>
            </a:r>
            <a:r>
              <a:rPr lang="en-US" dirty="0" err="1"/>
              <a:t>myappuser</a:t>
            </a:r>
            <a:r>
              <a:rPr lang="en-US" dirty="0"/>
              <a:t>") %&gt;</a:t>
            </a:r>
          </a:p>
          <a:p>
            <a:r>
              <a:rPr lang="en-US" dirty="0"/>
              <a:t>  password: &lt;%= ENV["RDS_PASSWORD"] %&gt;</a:t>
            </a:r>
          </a:p>
          <a:p>
            <a:r>
              <a:rPr lang="en-US" dirty="0"/>
              <a:t>  host: &lt;%= </a:t>
            </a:r>
            <a:r>
              <a:rPr lang="en-US" dirty="0" err="1"/>
              <a:t>ENV.fetch</a:t>
            </a:r>
            <a:r>
              <a:rPr lang="en-US" dirty="0"/>
              <a:t>("RDS_HOSTNAME", "localhost") %&gt;</a:t>
            </a:r>
          </a:p>
          <a:p>
            <a:r>
              <a:rPr lang="en-US" dirty="0"/>
              <a:t>  port: &lt;%= </a:t>
            </a:r>
            <a:r>
              <a:rPr lang="en-US" dirty="0" err="1"/>
              <a:t>ENV.fetch</a:t>
            </a:r>
            <a:r>
              <a:rPr lang="en-US" dirty="0"/>
              <a:t>("RDS_PORT", 5432) %&gt;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2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FA1F-E5B4-A224-9D3D-57E6DA9A4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public/</a:t>
            </a:r>
            <a:r>
              <a:rPr lang="en-US" dirty="0" err="1"/>
              <a:t>index.html</a:t>
            </a:r>
            <a:r>
              <a:rPr lang="en-US" dirty="0"/>
              <a:t> for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8FA23-4140-0B28-0536-BA693C5E6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&lt;html&gt;</a:t>
            </a:r>
          </a:p>
          <a:p>
            <a:r>
              <a:rPr lang="en-US" dirty="0"/>
              <a:t>&lt;head&gt;&lt;title&gt;Testing&lt;/title&gt;&lt;/head&gt;</a:t>
            </a:r>
          </a:p>
          <a:p>
            <a:r>
              <a:rPr lang="en-US" dirty="0"/>
              <a:t>&lt;body&gt;&lt;h1&gt;Testing&lt;/</a:t>
            </a:r>
            <a:r>
              <a:rPr lang="en-US" dirty="0" err="1"/>
              <a:t>ht</a:t>
            </a:r>
            <a:r>
              <a:rPr lang="en-US" dirty="0"/>
              <a:t>&gt;&lt;/body&gt;</a:t>
            </a:r>
          </a:p>
          <a:p>
            <a:r>
              <a:rPr lang="en-US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40319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2AE8-7D71-2655-5AB6-47250202B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F9A54-41FA-15CD-055E-A4B5D97AB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 git add .</a:t>
            </a:r>
          </a:p>
          <a:p>
            <a:r>
              <a:rPr lang="en-US" dirty="0"/>
              <a:t>$ git commit -m "Initial"</a:t>
            </a:r>
          </a:p>
        </p:txBody>
      </p:sp>
    </p:spTree>
    <p:extLst>
      <p:ext uri="{BB962C8B-B14F-4D97-AF65-F5344CB8AC3E}">
        <p14:creationId xmlns:p14="http://schemas.microsoft.com/office/powerpoint/2010/main" val="277638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443F-193C-76FC-673A-373F5E4A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F1036-9DDF-099E-DAB7-19DE716EF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$ </a:t>
            </a:r>
            <a:r>
              <a:rPr lang="en-US" dirty="0" err="1"/>
              <a:t>eb</a:t>
            </a:r>
            <a:r>
              <a:rPr lang="en-US" dirty="0"/>
              <a:t> </a:t>
            </a:r>
            <a:r>
              <a:rPr lang="en-US" dirty="0" err="1"/>
              <a:t>init</a:t>
            </a:r>
            <a:r>
              <a:rPr lang="en-US" dirty="0"/>
              <a:t>   # Use defaults, say no to </a:t>
            </a:r>
            <a:r>
              <a:rPr lang="en-US" dirty="0" err="1"/>
              <a:t>CodeCommit</a:t>
            </a:r>
            <a:endParaRPr lang="en-US" dirty="0"/>
          </a:p>
          <a:p>
            <a:r>
              <a:rPr lang="en-US" dirty="0"/>
              <a:t>				# and no to ssh</a:t>
            </a:r>
          </a:p>
          <a:p>
            <a:endParaRPr lang="en-US" dirty="0"/>
          </a:p>
          <a:p>
            <a:r>
              <a:rPr lang="en-US" dirty="0"/>
              <a:t>$ </a:t>
            </a:r>
            <a:r>
              <a:rPr lang="en-US" dirty="0" err="1"/>
              <a:t>eb</a:t>
            </a:r>
            <a:r>
              <a:rPr lang="en-US" dirty="0"/>
              <a:t> create production-env \</a:t>
            </a:r>
          </a:p>
          <a:p>
            <a:r>
              <a:rPr lang="en-US" dirty="0"/>
              <a:t>  --</a:t>
            </a:r>
            <a:r>
              <a:rPr lang="en-US" dirty="0" err="1"/>
              <a:t>database.engine</a:t>
            </a:r>
            <a:r>
              <a:rPr lang="en-US" dirty="0"/>
              <a:t> </a:t>
            </a:r>
            <a:r>
              <a:rPr lang="en-US" dirty="0" err="1"/>
              <a:t>postgres</a:t>
            </a:r>
            <a:r>
              <a:rPr lang="en-US" dirty="0"/>
              <a:t> \</a:t>
            </a:r>
          </a:p>
          <a:p>
            <a:r>
              <a:rPr lang="en-US" dirty="0"/>
              <a:t>  --</a:t>
            </a:r>
            <a:r>
              <a:rPr lang="en-US" dirty="0" err="1"/>
              <a:t>database.username</a:t>
            </a:r>
            <a:r>
              <a:rPr lang="en-US" dirty="0"/>
              <a:t> </a:t>
            </a:r>
            <a:r>
              <a:rPr lang="en-US" dirty="0" err="1"/>
              <a:t>myappuser</a:t>
            </a:r>
            <a:r>
              <a:rPr lang="en-US" dirty="0"/>
              <a:t> \</a:t>
            </a:r>
          </a:p>
          <a:p>
            <a:r>
              <a:rPr lang="en-US" dirty="0"/>
              <a:t>  --</a:t>
            </a:r>
            <a:r>
              <a:rPr lang="en-US" dirty="0" err="1"/>
              <a:t>database.password</a:t>
            </a:r>
            <a:r>
              <a:rPr lang="en-US" dirty="0"/>
              <a:t> 'S0m3Str0ngPass' \</a:t>
            </a:r>
          </a:p>
          <a:p>
            <a:r>
              <a:rPr lang="en-US" dirty="0"/>
              <a:t>  --</a:t>
            </a:r>
            <a:r>
              <a:rPr lang="en-US" dirty="0" err="1"/>
              <a:t>envvars</a:t>
            </a:r>
            <a:r>
              <a:rPr lang="en-US" dirty="0"/>
              <a:t> "SECRET_KEY_BASE=$(bin/rails secret),RAILS_ENV=</a:t>
            </a:r>
            <a:r>
              <a:rPr lang="en-US" dirty="0" err="1"/>
              <a:t>production,RAILS_LOG_TO_STDOUT</a:t>
            </a:r>
            <a:r>
              <a:rPr lang="en-US" dirty="0"/>
              <a:t>=</a:t>
            </a:r>
            <a:r>
              <a:rPr lang="en-US" dirty="0" err="1"/>
              <a:t>true,RAILS_SERVE_STATIC_FILES</a:t>
            </a:r>
            <a:r>
              <a:rPr lang="en-US" dirty="0"/>
              <a:t>=true"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3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AD01A-1406-37BF-A63C-E2654A65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Some Coffee or Espresso</a:t>
            </a:r>
          </a:p>
        </p:txBody>
      </p:sp>
      <p:pic>
        <p:nvPicPr>
          <p:cNvPr id="5" name="Content Placeholder 4" descr="Cropped hand of barista pouring milk into cappuccino to create leaf pattern">
            <a:extLst>
              <a:ext uri="{FF2B5EF4-FFF2-40B4-BE49-F238E27FC236}">
                <a16:creationId xmlns:a16="http://schemas.microsoft.com/office/drawing/2014/main" id="{550912DC-8F2A-C521-89B3-D332A0AB3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225088754"/>
      </p:ext>
    </p:extLst>
  </p:cSld>
  <p:clrMapOvr>
    <a:masterClrMapping/>
  </p:clrMapOvr>
</p:sld>
</file>

<file path=ppt/theme/theme1.xml><?xml version="1.0" encoding="utf-8"?>
<a:theme xmlns:a="http://schemas.openxmlformats.org/drawingml/2006/main" name="MSU Denver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19DD2CDB-A181-F945-ADD9-05B41BED0346}" vid="{739F90C6-ACCF-9945-B1AA-B9555E82DD2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</Template>
  <TotalTime>113</TotalTime>
  <Words>467</Words>
  <Application>Microsoft Macintosh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Menlo</vt:lpstr>
      <vt:lpstr>MSU Denver 16x9</vt:lpstr>
      <vt:lpstr>AWS Elastic Beanstalk</vt:lpstr>
      <vt:lpstr>Gemini</vt:lpstr>
      <vt:lpstr>PowerPoint Presentation</vt:lpstr>
      <vt:lpstr>Rails</vt:lpstr>
      <vt:lpstr>config/database.yml</vt:lpstr>
      <vt:lpstr>A public/index.html for Testing</vt:lpstr>
      <vt:lpstr>Commit</vt:lpstr>
      <vt:lpstr>Creation</vt:lpstr>
      <vt:lpstr>Git Some Coffee or Espresso</vt:lpstr>
      <vt:lpstr>Finally</vt:lpstr>
      <vt:lpstr>Changes</vt:lpstr>
      <vt:lpstr>Useful Commands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Beaty</dc:creator>
  <cp:lastModifiedBy>Steve Beaty</cp:lastModifiedBy>
  <cp:revision>9</cp:revision>
  <dcterms:created xsi:type="dcterms:W3CDTF">2025-12-05T01:59:51Z</dcterms:created>
  <dcterms:modified xsi:type="dcterms:W3CDTF">2025-12-05T17:34:37Z</dcterms:modified>
</cp:coreProperties>
</file>